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85" d="100"/>
          <a:sy n="85" d="100"/>
        </p:scale>
        <p:origin x="70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xfrm>
            <a:off x="1143000" y="685800"/>
            <a:ext cx="4572000" cy="3429000"/>
          </a:xfrm>
          <a:prstGeom prst="rect">
            <a:avLst/>
          </a:prstGeom>
        </p:spPr>
        <p:txBody>
          <a:bodyPr/>
          <a:lstStyle/>
          <a:p>
            <a:endParaRPr/>
          </a:p>
        </p:txBody>
      </p:sp>
      <p:sp>
        <p:nvSpPr>
          <p:cNvPr id="154" name="Shape 15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698500" y="8657488"/>
            <a:ext cx="11607801" cy="461060"/>
          </a:xfrm>
          <a:prstGeom prst="rect">
            <a:avLst/>
          </a:prstGeom>
        </p:spPr>
        <p:txBody>
          <a:bodyPr anchor="b"/>
          <a:lstStyle>
            <a:lvl1pPr marL="0" indent="0" defTabSz="563541">
              <a:lnSpc>
                <a:spcPct val="100000"/>
              </a:lnSpc>
              <a:spcBef>
                <a:spcPts val="0"/>
              </a:spcBef>
              <a:buSzTx/>
              <a:buNone/>
              <a:defRPr sz="2304" b="1"/>
            </a:lvl1pPr>
          </a:lstStyle>
          <a:p>
            <a:r>
              <a:t>Author and Date</a:t>
            </a:r>
          </a:p>
        </p:txBody>
      </p:sp>
      <p:sp>
        <p:nvSpPr>
          <p:cNvPr id="12" name="Presentation Title"/>
          <p:cNvSpPr txBox="1">
            <a:spLocks noGrp="1"/>
          </p:cNvSpPr>
          <p:nvPr>
            <p:ph type="title" hasCustomPrompt="1"/>
          </p:nvPr>
        </p:nvSpPr>
        <p:spPr>
          <a:xfrm>
            <a:off x="698500" y="1854200"/>
            <a:ext cx="11609057" cy="3302000"/>
          </a:xfrm>
          <a:prstGeom prst="rect">
            <a:avLst/>
          </a:prstGeom>
        </p:spPr>
        <p:txBody>
          <a:bodyPr anchor="b"/>
          <a:lstStyle>
            <a:lvl1pPr>
              <a:defRPr sz="8200" spc="-164"/>
            </a:lvl1pPr>
          </a:lstStyle>
          <a:p>
            <a:r>
              <a:t>Presentation Title</a:t>
            </a:r>
          </a:p>
        </p:txBody>
      </p:sp>
      <p:sp>
        <p:nvSpPr>
          <p:cNvPr id="13" name="Body Level One…"/>
          <p:cNvSpPr txBox="1">
            <a:spLocks noGrp="1"/>
          </p:cNvSpPr>
          <p:nvPr>
            <p:ph type="body" sz="quarter" idx="1" hasCustomPrompt="1"/>
          </p:nvPr>
        </p:nvSpPr>
        <p:spPr>
          <a:xfrm>
            <a:off x="698500" y="5105400"/>
            <a:ext cx="11607800" cy="1456399"/>
          </a:xfrm>
          <a:prstGeom prst="rect">
            <a:avLst/>
          </a:prstGeom>
        </p:spPr>
        <p:txBody>
          <a:bodyPr/>
          <a:lstStyle>
            <a:lvl1pPr marL="0" indent="0" defTabSz="587022">
              <a:lnSpc>
                <a:spcPct val="100000"/>
              </a:lnSpc>
              <a:spcBef>
                <a:spcPts val="0"/>
              </a:spcBef>
              <a:buSzTx/>
              <a:buNone/>
              <a:defRPr sz="3800" b="1"/>
            </a:lvl1pPr>
            <a:lvl2pPr marL="0" indent="457200" defTabSz="587022">
              <a:lnSpc>
                <a:spcPct val="100000"/>
              </a:lnSpc>
              <a:spcBef>
                <a:spcPts val="0"/>
              </a:spcBef>
              <a:buSzTx/>
              <a:buNone/>
              <a:defRPr sz="3800" b="1"/>
            </a:lvl2pPr>
            <a:lvl3pPr marL="0" indent="914400" defTabSz="587022">
              <a:lnSpc>
                <a:spcPct val="100000"/>
              </a:lnSpc>
              <a:spcBef>
                <a:spcPts val="0"/>
              </a:spcBef>
              <a:buSzTx/>
              <a:buNone/>
              <a:defRPr sz="3800" b="1"/>
            </a:lvl3pPr>
            <a:lvl4pPr marL="0" indent="1371600" defTabSz="587022">
              <a:lnSpc>
                <a:spcPct val="100000"/>
              </a:lnSpc>
              <a:spcBef>
                <a:spcPts val="0"/>
              </a:spcBef>
              <a:buSzTx/>
              <a:buNone/>
              <a:defRPr sz="3800" b="1"/>
            </a:lvl4pPr>
            <a:lvl5pPr marL="0" indent="1828800" defTabSz="587022">
              <a:lnSpc>
                <a:spcPct val="100000"/>
              </a:lnSpc>
              <a:spcBef>
                <a:spcPts val="0"/>
              </a:spcBef>
              <a:buSzTx/>
              <a:buNone/>
              <a:defRPr sz="38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xfrm>
            <a:off x="6353454" y="9220199"/>
            <a:ext cx="297892" cy="28747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698500" y="3568700"/>
            <a:ext cx="11607800" cy="2617788"/>
          </a:xfrm>
          <a:prstGeom prst="rect">
            <a:avLst/>
          </a:prstGeom>
        </p:spPr>
        <p:txBody>
          <a:bodyPr anchor="ctr"/>
          <a:lstStyle>
            <a:lvl1pPr marL="0" indent="0" algn="ctr">
              <a:lnSpc>
                <a:spcPct val="80000"/>
              </a:lnSpc>
              <a:spcBef>
                <a:spcPts val="0"/>
              </a:spcBef>
              <a:buSzTx/>
              <a:buNone/>
              <a:defRPr sz="8200" spc="-164">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8200" spc="-164">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8200" spc="-164">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8200" spc="-164">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8200" spc="-164">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Fact information"/>
          <p:cNvSpPr txBox="1">
            <a:spLocks noGrp="1"/>
          </p:cNvSpPr>
          <p:nvPr>
            <p:ph type="body" sz="quarter" idx="21" hasCustomPrompt="1"/>
          </p:nvPr>
        </p:nvSpPr>
        <p:spPr>
          <a:xfrm>
            <a:off x="698500" y="6209979"/>
            <a:ext cx="11607800" cy="671803"/>
          </a:xfrm>
          <a:prstGeom prst="rect">
            <a:avLst/>
          </a:prstGeom>
        </p:spPr>
        <p:txBody>
          <a:bodyPr/>
          <a:lstStyle>
            <a:lvl1pPr marL="0" indent="0" algn="ctr">
              <a:lnSpc>
                <a:spcPct val="100000"/>
              </a:lnSpc>
              <a:spcBef>
                <a:spcPts val="0"/>
              </a:spcBef>
              <a:buSzTx/>
              <a:buNone/>
              <a:defRPr sz="3800" b="1"/>
            </a:lvl1pPr>
          </a:lstStyle>
          <a:p>
            <a:r>
              <a:t>Fact information</a:t>
            </a:r>
          </a:p>
        </p:txBody>
      </p:sp>
      <p:sp>
        <p:nvSpPr>
          <p:cNvPr id="107" name="Body Level One…"/>
          <p:cNvSpPr txBox="1">
            <a:spLocks noGrp="1"/>
          </p:cNvSpPr>
          <p:nvPr>
            <p:ph type="body" idx="1" hasCustomPrompt="1"/>
          </p:nvPr>
        </p:nvSpPr>
        <p:spPr>
          <a:xfrm>
            <a:off x="698500" y="999066"/>
            <a:ext cx="11607800" cy="5210914"/>
          </a:xfrm>
          <a:prstGeom prst="rect">
            <a:avLst/>
          </a:prstGeom>
        </p:spPr>
        <p:txBody>
          <a:bodyPr anchor="b"/>
          <a:lstStyle>
            <a:lvl1pPr marL="0" indent="0" algn="ctr">
              <a:lnSpc>
                <a:spcPct val="80000"/>
              </a:lnSpc>
              <a:spcBef>
                <a:spcPts val="0"/>
              </a:spcBef>
              <a:buSzTx/>
              <a:buNone/>
              <a:defRPr sz="17600" b="1" spc="-176"/>
            </a:lvl1pPr>
            <a:lvl2pPr marL="0" indent="457200" algn="ctr">
              <a:lnSpc>
                <a:spcPct val="80000"/>
              </a:lnSpc>
              <a:spcBef>
                <a:spcPts val="0"/>
              </a:spcBef>
              <a:buSzTx/>
              <a:buNone/>
              <a:defRPr sz="17600" b="1" spc="-176"/>
            </a:lvl2pPr>
            <a:lvl3pPr marL="0" indent="914400" algn="ctr">
              <a:lnSpc>
                <a:spcPct val="80000"/>
              </a:lnSpc>
              <a:spcBef>
                <a:spcPts val="0"/>
              </a:spcBef>
              <a:buSzTx/>
              <a:buNone/>
              <a:defRPr sz="17600" b="1" spc="-176"/>
            </a:lvl3pPr>
            <a:lvl4pPr marL="0" indent="1371600" algn="ctr">
              <a:lnSpc>
                <a:spcPct val="80000"/>
              </a:lnSpc>
              <a:spcBef>
                <a:spcPts val="0"/>
              </a:spcBef>
              <a:buSzTx/>
              <a:buNone/>
              <a:defRPr sz="17600" b="1" spc="-176"/>
            </a:lvl4pPr>
            <a:lvl5pPr marL="0" indent="1828800" algn="ctr">
              <a:lnSpc>
                <a:spcPct val="80000"/>
              </a:lnSpc>
              <a:spcBef>
                <a:spcPts val="0"/>
              </a:spcBef>
              <a:buSzTx/>
              <a:buNone/>
              <a:defRPr sz="17600" b="1" spc="-176"/>
            </a:lvl5pPr>
          </a:lstStyle>
          <a:p>
            <a:r>
              <a:t>100%</a:t>
            </a:r>
          </a:p>
          <a:p>
            <a:pPr lvl="1"/>
            <a:endParaRPr/>
          </a:p>
          <a:p>
            <a:pPr lvl="2"/>
            <a:endParaRPr/>
          </a:p>
          <a:p>
            <a:pPr lvl="3"/>
            <a:endParaRPr/>
          </a:p>
          <a:p>
            <a:pPr lvl="4"/>
            <a:endParaRP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Body Level One…"/>
          <p:cNvSpPr txBox="1">
            <a:spLocks noGrp="1"/>
          </p:cNvSpPr>
          <p:nvPr>
            <p:ph type="body" sz="half" idx="1" hasCustomPrompt="1"/>
          </p:nvPr>
        </p:nvSpPr>
        <p:spPr>
          <a:xfrm>
            <a:off x="736600" y="3721100"/>
            <a:ext cx="11531600" cy="2324100"/>
          </a:xfrm>
          <a:prstGeom prst="rect">
            <a:avLst/>
          </a:prstGeom>
        </p:spPr>
        <p:txBody>
          <a:bodyPr anchor="ctr"/>
          <a:lstStyle>
            <a:lvl1pPr marL="457200" indent="-342900">
              <a:spcBef>
                <a:spcPts val="0"/>
              </a:spcBef>
              <a:buSzTx/>
              <a:buNone/>
              <a:defRPr sz="6000" spc="-119">
                <a:latin typeface="Helvetica Neue Medium"/>
                <a:ea typeface="Helvetica Neue Medium"/>
                <a:cs typeface="Helvetica Neue Medium"/>
                <a:sym typeface="Helvetica Neue Medium"/>
              </a:defRPr>
            </a:lvl1pPr>
            <a:lvl2pPr marL="457200" indent="114300">
              <a:spcBef>
                <a:spcPts val="0"/>
              </a:spcBef>
              <a:buSzTx/>
              <a:buNone/>
              <a:defRPr sz="6000" spc="-119">
                <a:latin typeface="Helvetica Neue Medium"/>
                <a:ea typeface="Helvetica Neue Medium"/>
                <a:cs typeface="Helvetica Neue Medium"/>
                <a:sym typeface="Helvetica Neue Medium"/>
              </a:defRPr>
            </a:lvl2pPr>
            <a:lvl3pPr marL="457200" indent="571500">
              <a:spcBef>
                <a:spcPts val="0"/>
              </a:spcBef>
              <a:buSzTx/>
              <a:buNone/>
              <a:defRPr sz="6000" spc="-119">
                <a:latin typeface="Helvetica Neue Medium"/>
                <a:ea typeface="Helvetica Neue Medium"/>
                <a:cs typeface="Helvetica Neue Medium"/>
                <a:sym typeface="Helvetica Neue Medium"/>
              </a:defRPr>
            </a:lvl3pPr>
            <a:lvl4pPr marL="457200" indent="1028700">
              <a:spcBef>
                <a:spcPts val="0"/>
              </a:spcBef>
              <a:buSzTx/>
              <a:buNone/>
              <a:defRPr sz="6000" spc="-119">
                <a:latin typeface="Helvetica Neue Medium"/>
                <a:ea typeface="Helvetica Neue Medium"/>
                <a:cs typeface="Helvetica Neue Medium"/>
                <a:sym typeface="Helvetica Neue Medium"/>
              </a:defRPr>
            </a:lvl4pPr>
            <a:lvl5pPr marL="457200" indent="1485900">
              <a:spcBef>
                <a:spcPts val="0"/>
              </a:spcBef>
              <a:buSzTx/>
              <a:buNone/>
              <a:defRPr sz="6000" spc="-119">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6" name="Attribution"/>
          <p:cNvSpPr txBox="1">
            <a:spLocks noGrp="1"/>
          </p:cNvSpPr>
          <p:nvPr>
            <p:ph type="body" sz="quarter" idx="21" hasCustomPrompt="1"/>
          </p:nvPr>
        </p:nvSpPr>
        <p:spPr>
          <a:xfrm>
            <a:off x="1219200" y="6426200"/>
            <a:ext cx="11049000" cy="461059"/>
          </a:xfrm>
          <a:prstGeom prst="rect">
            <a:avLst/>
          </a:prstGeom>
        </p:spPr>
        <p:txBody>
          <a:bodyPr/>
          <a:lstStyle>
            <a:lvl1pPr marL="0" indent="0" defTabSz="563541">
              <a:lnSpc>
                <a:spcPct val="100000"/>
              </a:lnSpc>
              <a:spcBef>
                <a:spcPts val="0"/>
              </a:spcBef>
              <a:buSzTx/>
              <a:buNone/>
              <a:defRPr sz="2304" b="1"/>
            </a:lvl1pPr>
          </a:lstStyle>
          <a:p>
            <a:r>
              <a:t>Attribution</a:t>
            </a: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idx="21"/>
          </p:nvPr>
        </p:nvSpPr>
        <p:spPr>
          <a:xfrm>
            <a:off x="-2082800" y="687558"/>
            <a:ext cx="11165190" cy="8373892"/>
          </a:xfrm>
          <a:prstGeom prst="rect">
            <a:avLst/>
          </a:prstGeom>
        </p:spPr>
        <p:txBody>
          <a:bodyPr lIns="91439" tIns="45719" rIns="91439" bIns="45719">
            <a:noAutofit/>
          </a:bodyPr>
          <a:lstStyle/>
          <a:p>
            <a:endParaRPr/>
          </a:p>
        </p:txBody>
      </p:sp>
      <p:sp>
        <p:nvSpPr>
          <p:cNvPr id="125" name="Image"/>
          <p:cNvSpPr>
            <a:spLocks noGrp="1"/>
          </p:cNvSpPr>
          <p:nvPr>
            <p:ph type="pic" sz="half" idx="22"/>
          </p:nvPr>
        </p:nvSpPr>
        <p:spPr>
          <a:xfrm>
            <a:off x="6597650" y="292100"/>
            <a:ext cx="5740400" cy="4592321"/>
          </a:xfrm>
          <a:prstGeom prst="rect">
            <a:avLst/>
          </a:prstGeom>
        </p:spPr>
        <p:txBody>
          <a:bodyPr lIns="91439" tIns="45719" rIns="91439" bIns="45719">
            <a:noAutofit/>
          </a:bodyPr>
          <a:lstStyle/>
          <a:p>
            <a:endParaRPr/>
          </a:p>
        </p:txBody>
      </p:sp>
      <p:sp>
        <p:nvSpPr>
          <p:cNvPr id="126" name="Image"/>
          <p:cNvSpPr>
            <a:spLocks noGrp="1"/>
          </p:cNvSpPr>
          <p:nvPr>
            <p:ph type="pic" idx="23"/>
          </p:nvPr>
        </p:nvSpPr>
        <p:spPr>
          <a:xfrm>
            <a:off x="4984750" y="2749550"/>
            <a:ext cx="7937500" cy="9238276"/>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886640052_3195x2556.jpeg"/>
          <p:cNvSpPr>
            <a:spLocks noGrp="1"/>
          </p:cNvSpPr>
          <p:nvPr>
            <p:ph type="pic" idx="21"/>
          </p:nvPr>
        </p:nvSpPr>
        <p:spPr>
          <a:xfrm>
            <a:off x="-1016000" y="-1054100"/>
            <a:ext cx="14427200" cy="1154176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xfrm>
            <a:off x="6353454" y="9220199"/>
            <a:ext cx="297892" cy="287479"/>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grpSp>
        <p:nvGrpSpPr>
          <p:cNvPr id="145" name="Group"/>
          <p:cNvGrpSpPr/>
          <p:nvPr/>
        </p:nvGrpSpPr>
        <p:grpSpPr>
          <a:xfrm>
            <a:off x="210410" y="8084233"/>
            <a:ext cx="1767945" cy="1443350"/>
            <a:chOff x="0" y="0"/>
            <a:chExt cx="1767944" cy="1443348"/>
          </a:xfrm>
        </p:grpSpPr>
        <p:pic>
          <p:nvPicPr>
            <p:cNvPr id="142" name="FOSSC_LOGO.jpg" descr="FOSSC_LOGO.jpg"/>
            <p:cNvPicPr>
              <a:picLocks noChangeAspect="1"/>
            </p:cNvPicPr>
            <p:nvPr/>
          </p:nvPicPr>
          <p:blipFill>
            <a:blip r:embed="rId2"/>
            <a:stretch>
              <a:fillRect/>
            </a:stretch>
          </p:blipFill>
          <p:spPr>
            <a:xfrm>
              <a:off x="367662" y="0"/>
              <a:ext cx="1032620" cy="776530"/>
            </a:xfrm>
            <a:prstGeom prst="rect">
              <a:avLst/>
            </a:prstGeom>
            <a:ln w="12700" cap="flat">
              <a:noFill/>
              <a:miter lim="400000"/>
            </a:ln>
            <a:effectLst/>
          </p:spPr>
        </p:pic>
        <p:sp>
          <p:nvSpPr>
            <p:cNvPr id="143" name="FOSSC…"/>
            <p:cNvSpPr txBox="1"/>
            <p:nvPr/>
          </p:nvSpPr>
          <p:spPr>
            <a:xfrm>
              <a:off x="0" y="882997"/>
              <a:ext cx="1767945" cy="5603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defRPr>
                  <a:solidFill>
                    <a:srgbClr val="0718E0"/>
                  </a:solidFill>
                </a:defRPr>
              </a:pPr>
              <a:r>
                <a:t>FOSSC</a:t>
              </a:r>
            </a:p>
            <a:p>
              <a:pPr>
                <a:defRPr>
                  <a:solidFill>
                    <a:srgbClr val="0718E0"/>
                  </a:solidFill>
                </a:defRPr>
              </a:pPr>
              <a:r>
                <a:t>Sail Training 2021</a:t>
              </a:r>
            </a:p>
          </p:txBody>
        </p:sp>
        <p:sp>
          <p:nvSpPr>
            <p:cNvPr id="144" name="Water"/>
            <p:cNvSpPr/>
            <p:nvPr/>
          </p:nvSpPr>
          <p:spPr>
            <a:xfrm>
              <a:off x="75812" y="882997"/>
              <a:ext cx="1616321" cy="5603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728"/>
                  </a:lnTo>
                  <a:cubicBezTo>
                    <a:pt x="292" y="3728"/>
                    <a:pt x="665" y="4209"/>
                    <a:pt x="1059" y="4708"/>
                  </a:cubicBezTo>
                  <a:cubicBezTo>
                    <a:pt x="1551" y="5332"/>
                    <a:pt x="2109" y="6053"/>
                    <a:pt x="2703" y="6053"/>
                  </a:cubicBezTo>
                  <a:cubicBezTo>
                    <a:pt x="3287" y="6053"/>
                    <a:pt x="3802" y="5365"/>
                    <a:pt x="4256" y="4757"/>
                  </a:cubicBezTo>
                  <a:cubicBezTo>
                    <a:pt x="4656" y="4226"/>
                    <a:pt x="5034" y="3728"/>
                    <a:pt x="5402" y="3728"/>
                  </a:cubicBezTo>
                  <a:cubicBezTo>
                    <a:pt x="5769" y="3728"/>
                    <a:pt x="6142" y="4226"/>
                    <a:pt x="6542" y="4757"/>
                  </a:cubicBezTo>
                  <a:cubicBezTo>
                    <a:pt x="6996" y="5365"/>
                    <a:pt x="7516" y="6053"/>
                    <a:pt x="8105" y="6053"/>
                  </a:cubicBezTo>
                  <a:cubicBezTo>
                    <a:pt x="8689" y="6053"/>
                    <a:pt x="9186" y="5380"/>
                    <a:pt x="9624" y="4771"/>
                  </a:cubicBezTo>
                  <a:cubicBezTo>
                    <a:pt x="10019" y="4225"/>
                    <a:pt x="10392" y="3728"/>
                    <a:pt x="10803" y="3728"/>
                  </a:cubicBezTo>
                  <a:cubicBezTo>
                    <a:pt x="11187" y="3728"/>
                    <a:pt x="11512" y="4178"/>
                    <a:pt x="11885" y="4708"/>
                  </a:cubicBezTo>
                  <a:cubicBezTo>
                    <a:pt x="12328" y="5332"/>
                    <a:pt x="12837" y="6053"/>
                    <a:pt x="13502" y="6053"/>
                  </a:cubicBezTo>
                  <a:cubicBezTo>
                    <a:pt x="14172" y="6053"/>
                    <a:pt x="14690" y="5333"/>
                    <a:pt x="15144" y="4693"/>
                  </a:cubicBezTo>
                  <a:cubicBezTo>
                    <a:pt x="15517" y="4179"/>
                    <a:pt x="15836" y="3728"/>
                    <a:pt x="16198" y="3728"/>
                  </a:cubicBezTo>
                  <a:cubicBezTo>
                    <a:pt x="16566" y="3728"/>
                    <a:pt x="16902" y="4182"/>
                    <a:pt x="17291" y="4727"/>
                  </a:cubicBezTo>
                  <a:cubicBezTo>
                    <a:pt x="17746" y="5351"/>
                    <a:pt x="18264" y="6053"/>
                    <a:pt x="18902" y="6053"/>
                  </a:cubicBezTo>
                  <a:cubicBezTo>
                    <a:pt x="19556" y="6053"/>
                    <a:pt x="20113" y="5319"/>
                    <a:pt x="20605" y="4664"/>
                  </a:cubicBezTo>
                  <a:cubicBezTo>
                    <a:pt x="20972" y="4181"/>
                    <a:pt x="21319" y="3728"/>
                    <a:pt x="21600" y="3728"/>
                  </a:cubicBezTo>
                  <a:lnTo>
                    <a:pt x="21600" y="0"/>
                  </a:lnTo>
                  <a:cubicBezTo>
                    <a:pt x="21038" y="0"/>
                    <a:pt x="20547" y="653"/>
                    <a:pt x="20071" y="1277"/>
                  </a:cubicBezTo>
                  <a:cubicBezTo>
                    <a:pt x="19655" y="1807"/>
                    <a:pt x="19270" y="2325"/>
                    <a:pt x="18897" y="2325"/>
                  </a:cubicBezTo>
                  <a:cubicBezTo>
                    <a:pt x="18551" y="2325"/>
                    <a:pt x="18221" y="1870"/>
                    <a:pt x="17842" y="1355"/>
                  </a:cubicBezTo>
                  <a:cubicBezTo>
                    <a:pt x="17377" y="715"/>
                    <a:pt x="16853" y="0"/>
                    <a:pt x="16198" y="0"/>
                  </a:cubicBezTo>
                  <a:cubicBezTo>
                    <a:pt x="15544" y="0"/>
                    <a:pt x="15037" y="716"/>
                    <a:pt x="14583" y="1340"/>
                  </a:cubicBezTo>
                  <a:cubicBezTo>
                    <a:pt x="14205" y="1871"/>
                    <a:pt x="13875" y="2325"/>
                    <a:pt x="13502" y="2325"/>
                  </a:cubicBezTo>
                  <a:cubicBezTo>
                    <a:pt x="13134" y="2325"/>
                    <a:pt x="12820" y="1870"/>
                    <a:pt x="12452" y="1355"/>
                  </a:cubicBezTo>
                  <a:cubicBezTo>
                    <a:pt x="11998" y="715"/>
                    <a:pt x="11485" y="0"/>
                    <a:pt x="10803" y="0"/>
                  </a:cubicBezTo>
                  <a:cubicBezTo>
                    <a:pt x="10106" y="0"/>
                    <a:pt x="9554" y="749"/>
                    <a:pt x="9073" y="1404"/>
                  </a:cubicBezTo>
                  <a:cubicBezTo>
                    <a:pt x="8711" y="1903"/>
                    <a:pt x="8402" y="2325"/>
                    <a:pt x="8105" y="2325"/>
                  </a:cubicBezTo>
                  <a:cubicBezTo>
                    <a:pt x="7802" y="2325"/>
                    <a:pt x="7467" y="1889"/>
                    <a:pt x="7083" y="1374"/>
                  </a:cubicBezTo>
                  <a:cubicBezTo>
                    <a:pt x="6602" y="735"/>
                    <a:pt x="6050" y="0"/>
                    <a:pt x="5402" y="0"/>
                  </a:cubicBezTo>
                  <a:cubicBezTo>
                    <a:pt x="4747" y="0"/>
                    <a:pt x="4202" y="735"/>
                    <a:pt x="3715" y="1374"/>
                  </a:cubicBezTo>
                  <a:cubicBezTo>
                    <a:pt x="3348" y="1858"/>
                    <a:pt x="3001" y="2325"/>
                    <a:pt x="2703" y="2325"/>
                  </a:cubicBezTo>
                  <a:cubicBezTo>
                    <a:pt x="2384" y="2325"/>
                    <a:pt x="1996" y="1827"/>
                    <a:pt x="1585" y="1296"/>
                  </a:cubicBezTo>
                  <a:cubicBezTo>
                    <a:pt x="1082" y="657"/>
                    <a:pt x="568" y="0"/>
                    <a:pt x="0" y="0"/>
                  </a:cubicBezTo>
                  <a:close/>
                  <a:moveTo>
                    <a:pt x="0" y="7769"/>
                  </a:moveTo>
                  <a:lnTo>
                    <a:pt x="0" y="11492"/>
                  </a:lnTo>
                  <a:cubicBezTo>
                    <a:pt x="292" y="11492"/>
                    <a:pt x="665" y="11977"/>
                    <a:pt x="1059" y="12477"/>
                  </a:cubicBezTo>
                  <a:cubicBezTo>
                    <a:pt x="1551" y="13100"/>
                    <a:pt x="2109" y="13817"/>
                    <a:pt x="2703" y="13817"/>
                  </a:cubicBezTo>
                  <a:cubicBezTo>
                    <a:pt x="3287" y="13817"/>
                    <a:pt x="3802" y="13133"/>
                    <a:pt x="4256" y="12525"/>
                  </a:cubicBezTo>
                  <a:cubicBezTo>
                    <a:pt x="4656" y="11995"/>
                    <a:pt x="5034" y="11492"/>
                    <a:pt x="5402" y="11492"/>
                  </a:cubicBezTo>
                  <a:cubicBezTo>
                    <a:pt x="5769" y="11492"/>
                    <a:pt x="6142" y="11995"/>
                    <a:pt x="6542" y="12525"/>
                  </a:cubicBezTo>
                  <a:cubicBezTo>
                    <a:pt x="6996" y="13133"/>
                    <a:pt x="7516" y="13817"/>
                    <a:pt x="8105" y="13817"/>
                  </a:cubicBezTo>
                  <a:cubicBezTo>
                    <a:pt x="8689" y="13817"/>
                    <a:pt x="9186" y="13148"/>
                    <a:pt x="9624" y="12540"/>
                  </a:cubicBezTo>
                  <a:cubicBezTo>
                    <a:pt x="10019" y="11994"/>
                    <a:pt x="10392" y="11492"/>
                    <a:pt x="10803" y="11492"/>
                  </a:cubicBezTo>
                  <a:cubicBezTo>
                    <a:pt x="11187" y="11492"/>
                    <a:pt x="11512" y="11946"/>
                    <a:pt x="11885" y="12477"/>
                  </a:cubicBezTo>
                  <a:cubicBezTo>
                    <a:pt x="12328" y="13100"/>
                    <a:pt x="12837" y="13817"/>
                    <a:pt x="13502" y="13817"/>
                  </a:cubicBezTo>
                  <a:cubicBezTo>
                    <a:pt x="14172" y="13817"/>
                    <a:pt x="14690" y="13101"/>
                    <a:pt x="15144" y="12462"/>
                  </a:cubicBezTo>
                  <a:cubicBezTo>
                    <a:pt x="15517" y="11947"/>
                    <a:pt x="15836" y="11492"/>
                    <a:pt x="16198" y="11492"/>
                  </a:cubicBezTo>
                  <a:cubicBezTo>
                    <a:pt x="16566" y="11492"/>
                    <a:pt x="16902" y="11945"/>
                    <a:pt x="17291" y="12491"/>
                  </a:cubicBezTo>
                  <a:cubicBezTo>
                    <a:pt x="17746" y="13115"/>
                    <a:pt x="18264" y="13817"/>
                    <a:pt x="18902" y="13817"/>
                  </a:cubicBezTo>
                  <a:cubicBezTo>
                    <a:pt x="19556" y="13817"/>
                    <a:pt x="20113" y="13083"/>
                    <a:pt x="20605" y="12428"/>
                  </a:cubicBezTo>
                  <a:cubicBezTo>
                    <a:pt x="20972" y="11944"/>
                    <a:pt x="21319" y="11492"/>
                    <a:pt x="21600" y="11492"/>
                  </a:cubicBezTo>
                  <a:lnTo>
                    <a:pt x="21600" y="7769"/>
                  </a:lnTo>
                  <a:cubicBezTo>
                    <a:pt x="21038" y="7769"/>
                    <a:pt x="20547" y="8422"/>
                    <a:pt x="20071" y="9045"/>
                  </a:cubicBezTo>
                  <a:cubicBezTo>
                    <a:pt x="19655" y="9591"/>
                    <a:pt x="19270" y="10088"/>
                    <a:pt x="18897" y="10088"/>
                  </a:cubicBezTo>
                  <a:cubicBezTo>
                    <a:pt x="18551" y="10088"/>
                    <a:pt x="18221" y="9638"/>
                    <a:pt x="17842" y="9123"/>
                  </a:cubicBezTo>
                  <a:cubicBezTo>
                    <a:pt x="17377" y="8484"/>
                    <a:pt x="16853" y="7769"/>
                    <a:pt x="16198" y="7769"/>
                  </a:cubicBezTo>
                  <a:cubicBezTo>
                    <a:pt x="15544" y="7769"/>
                    <a:pt x="15037" y="8485"/>
                    <a:pt x="14583" y="9109"/>
                  </a:cubicBezTo>
                  <a:cubicBezTo>
                    <a:pt x="14205" y="9639"/>
                    <a:pt x="13875" y="10088"/>
                    <a:pt x="13502" y="10088"/>
                  </a:cubicBezTo>
                  <a:cubicBezTo>
                    <a:pt x="13134" y="10088"/>
                    <a:pt x="12820" y="9638"/>
                    <a:pt x="12452" y="9123"/>
                  </a:cubicBezTo>
                  <a:cubicBezTo>
                    <a:pt x="11998" y="8484"/>
                    <a:pt x="11485" y="7769"/>
                    <a:pt x="10803" y="7769"/>
                  </a:cubicBezTo>
                  <a:cubicBezTo>
                    <a:pt x="10106" y="7769"/>
                    <a:pt x="9554" y="8517"/>
                    <a:pt x="9073" y="9172"/>
                  </a:cubicBezTo>
                  <a:cubicBezTo>
                    <a:pt x="8711" y="9671"/>
                    <a:pt x="8402" y="10088"/>
                    <a:pt x="8105" y="10088"/>
                  </a:cubicBezTo>
                  <a:cubicBezTo>
                    <a:pt x="7802" y="10088"/>
                    <a:pt x="7467" y="9653"/>
                    <a:pt x="7083" y="9138"/>
                  </a:cubicBezTo>
                  <a:cubicBezTo>
                    <a:pt x="6602" y="8499"/>
                    <a:pt x="6050" y="7769"/>
                    <a:pt x="5402" y="7769"/>
                  </a:cubicBezTo>
                  <a:cubicBezTo>
                    <a:pt x="4747" y="7769"/>
                    <a:pt x="4202" y="8499"/>
                    <a:pt x="3715" y="9138"/>
                  </a:cubicBezTo>
                  <a:cubicBezTo>
                    <a:pt x="3348" y="9622"/>
                    <a:pt x="3001" y="10088"/>
                    <a:pt x="2703" y="10088"/>
                  </a:cubicBezTo>
                  <a:cubicBezTo>
                    <a:pt x="2384" y="10088"/>
                    <a:pt x="1996" y="9590"/>
                    <a:pt x="1585" y="9060"/>
                  </a:cubicBezTo>
                  <a:cubicBezTo>
                    <a:pt x="1082" y="8421"/>
                    <a:pt x="568" y="7769"/>
                    <a:pt x="0" y="7769"/>
                  </a:cubicBezTo>
                  <a:close/>
                  <a:moveTo>
                    <a:pt x="0" y="15547"/>
                  </a:moveTo>
                  <a:lnTo>
                    <a:pt x="0" y="19275"/>
                  </a:lnTo>
                  <a:cubicBezTo>
                    <a:pt x="292" y="19275"/>
                    <a:pt x="665" y="19761"/>
                    <a:pt x="1059" y="20260"/>
                  </a:cubicBezTo>
                  <a:cubicBezTo>
                    <a:pt x="1551" y="20884"/>
                    <a:pt x="2109" y="21600"/>
                    <a:pt x="2703" y="21600"/>
                  </a:cubicBezTo>
                  <a:cubicBezTo>
                    <a:pt x="3287" y="21600"/>
                    <a:pt x="3802" y="20912"/>
                    <a:pt x="4256" y="20304"/>
                  </a:cubicBezTo>
                  <a:cubicBezTo>
                    <a:pt x="4656" y="19773"/>
                    <a:pt x="5034" y="19275"/>
                    <a:pt x="5402" y="19275"/>
                  </a:cubicBezTo>
                  <a:cubicBezTo>
                    <a:pt x="5769" y="19275"/>
                    <a:pt x="6142" y="19773"/>
                    <a:pt x="6542" y="20304"/>
                  </a:cubicBezTo>
                  <a:cubicBezTo>
                    <a:pt x="6996" y="20912"/>
                    <a:pt x="7516" y="21600"/>
                    <a:pt x="8105" y="21600"/>
                  </a:cubicBezTo>
                  <a:cubicBezTo>
                    <a:pt x="8689" y="21600"/>
                    <a:pt x="9186" y="20931"/>
                    <a:pt x="9624" y="20323"/>
                  </a:cubicBezTo>
                  <a:cubicBezTo>
                    <a:pt x="10019" y="19777"/>
                    <a:pt x="10392" y="19275"/>
                    <a:pt x="10803" y="19275"/>
                  </a:cubicBezTo>
                  <a:cubicBezTo>
                    <a:pt x="11187" y="19275"/>
                    <a:pt x="11512" y="19729"/>
                    <a:pt x="11885" y="20260"/>
                  </a:cubicBezTo>
                  <a:cubicBezTo>
                    <a:pt x="12328" y="20884"/>
                    <a:pt x="12837" y="21600"/>
                    <a:pt x="13502" y="21600"/>
                  </a:cubicBezTo>
                  <a:cubicBezTo>
                    <a:pt x="14172" y="21600"/>
                    <a:pt x="14690" y="20885"/>
                    <a:pt x="15144" y="20245"/>
                  </a:cubicBezTo>
                  <a:cubicBezTo>
                    <a:pt x="15517" y="19730"/>
                    <a:pt x="15836" y="19275"/>
                    <a:pt x="16198" y="19275"/>
                  </a:cubicBezTo>
                  <a:cubicBezTo>
                    <a:pt x="16566" y="19275"/>
                    <a:pt x="16902" y="19729"/>
                    <a:pt x="17291" y="20274"/>
                  </a:cubicBezTo>
                  <a:cubicBezTo>
                    <a:pt x="17746" y="20898"/>
                    <a:pt x="18264" y="21600"/>
                    <a:pt x="18902" y="21600"/>
                  </a:cubicBezTo>
                  <a:cubicBezTo>
                    <a:pt x="19556" y="21600"/>
                    <a:pt x="20113" y="20866"/>
                    <a:pt x="20605" y="20211"/>
                  </a:cubicBezTo>
                  <a:cubicBezTo>
                    <a:pt x="20972" y="19728"/>
                    <a:pt x="21319" y="19275"/>
                    <a:pt x="21600" y="19275"/>
                  </a:cubicBezTo>
                  <a:lnTo>
                    <a:pt x="21600" y="15547"/>
                  </a:lnTo>
                  <a:cubicBezTo>
                    <a:pt x="21038" y="15547"/>
                    <a:pt x="20547" y="16205"/>
                    <a:pt x="20071" y="16829"/>
                  </a:cubicBezTo>
                  <a:cubicBezTo>
                    <a:pt x="19655" y="17359"/>
                    <a:pt x="19270" y="17872"/>
                    <a:pt x="18897" y="17872"/>
                  </a:cubicBezTo>
                  <a:cubicBezTo>
                    <a:pt x="18551" y="17872"/>
                    <a:pt x="18221" y="17421"/>
                    <a:pt x="17842" y="16907"/>
                  </a:cubicBezTo>
                  <a:cubicBezTo>
                    <a:pt x="17377" y="16267"/>
                    <a:pt x="16853" y="15547"/>
                    <a:pt x="16198" y="15547"/>
                  </a:cubicBezTo>
                  <a:cubicBezTo>
                    <a:pt x="15544" y="15547"/>
                    <a:pt x="15037" y="16268"/>
                    <a:pt x="14583" y="16892"/>
                  </a:cubicBezTo>
                  <a:cubicBezTo>
                    <a:pt x="14205" y="17422"/>
                    <a:pt x="13875" y="17872"/>
                    <a:pt x="13502" y="17872"/>
                  </a:cubicBezTo>
                  <a:cubicBezTo>
                    <a:pt x="13134" y="17872"/>
                    <a:pt x="12820" y="17421"/>
                    <a:pt x="12452" y="16907"/>
                  </a:cubicBezTo>
                  <a:cubicBezTo>
                    <a:pt x="11998" y="16267"/>
                    <a:pt x="11485" y="15547"/>
                    <a:pt x="10803" y="15547"/>
                  </a:cubicBezTo>
                  <a:cubicBezTo>
                    <a:pt x="10106" y="15547"/>
                    <a:pt x="9554" y="16296"/>
                    <a:pt x="9073" y="16951"/>
                  </a:cubicBezTo>
                  <a:cubicBezTo>
                    <a:pt x="8711" y="17450"/>
                    <a:pt x="8402" y="17872"/>
                    <a:pt x="8105" y="17872"/>
                  </a:cubicBezTo>
                  <a:cubicBezTo>
                    <a:pt x="7802" y="17872"/>
                    <a:pt x="7467" y="17436"/>
                    <a:pt x="7083" y="16921"/>
                  </a:cubicBezTo>
                  <a:cubicBezTo>
                    <a:pt x="6602" y="16282"/>
                    <a:pt x="6051" y="15547"/>
                    <a:pt x="5402" y="15547"/>
                  </a:cubicBezTo>
                  <a:cubicBezTo>
                    <a:pt x="4747" y="15547"/>
                    <a:pt x="4202" y="16282"/>
                    <a:pt x="3715" y="16921"/>
                  </a:cubicBezTo>
                  <a:cubicBezTo>
                    <a:pt x="3348" y="17405"/>
                    <a:pt x="3001" y="17872"/>
                    <a:pt x="2703" y="17872"/>
                  </a:cubicBezTo>
                  <a:cubicBezTo>
                    <a:pt x="2384" y="17872"/>
                    <a:pt x="1996" y="17374"/>
                    <a:pt x="1585" y="16843"/>
                  </a:cubicBezTo>
                  <a:cubicBezTo>
                    <a:pt x="1082" y="16204"/>
                    <a:pt x="568" y="15547"/>
                    <a:pt x="0" y="15547"/>
                  </a:cubicBezTo>
                  <a:close/>
                </a:path>
              </a:pathLst>
            </a:custGeom>
            <a:solidFill>
              <a:srgbClr val="E98D3B">
                <a:alpha val="15064"/>
              </a:srgb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endParaRPr/>
            </a:p>
          </p:txBody>
        </p:sp>
      </p:grpSp>
      <p:pic>
        <p:nvPicPr>
          <p:cNvPr id="146" name="RYA-Training-Centre-logo.jpg" descr="RYA-Training-Centre-logo.jpg"/>
          <p:cNvPicPr>
            <a:picLocks noChangeAspect="1"/>
          </p:cNvPicPr>
          <p:nvPr/>
        </p:nvPicPr>
        <p:blipFill>
          <a:blip r:embed="rId3"/>
          <a:stretch>
            <a:fillRect/>
          </a:stretch>
        </p:blipFill>
        <p:spPr>
          <a:xfrm>
            <a:off x="10883900" y="8112280"/>
            <a:ext cx="1767945" cy="1387256"/>
          </a:xfrm>
          <a:prstGeom prst="rect">
            <a:avLst/>
          </a:prstGeom>
          <a:ln w="12700">
            <a:miter lim="400000"/>
          </a:ln>
        </p:spPr>
      </p:pic>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Image"/>
          <p:cNvSpPr>
            <a:spLocks noGrp="1"/>
          </p:cNvSpPr>
          <p:nvPr>
            <p:ph type="pic" idx="21"/>
          </p:nvPr>
        </p:nvSpPr>
        <p:spPr>
          <a:xfrm>
            <a:off x="-376767" y="-915894"/>
            <a:ext cx="17835652" cy="10682195"/>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698500" y="5181600"/>
            <a:ext cx="11607800" cy="3302000"/>
          </a:xfrm>
          <a:prstGeom prst="rect">
            <a:avLst/>
          </a:prstGeom>
        </p:spPr>
        <p:txBody>
          <a:bodyPr anchor="b"/>
          <a:lstStyle>
            <a:lvl1pPr>
              <a:defRPr sz="8200" spc="-164"/>
            </a:lvl1pPr>
          </a:lstStyle>
          <a:p>
            <a:r>
              <a:t>Presentation Title</a:t>
            </a:r>
          </a:p>
        </p:txBody>
      </p:sp>
      <p:sp>
        <p:nvSpPr>
          <p:cNvPr id="23" name="Body Level One…"/>
          <p:cNvSpPr txBox="1">
            <a:spLocks noGrp="1"/>
          </p:cNvSpPr>
          <p:nvPr>
            <p:ph type="body" sz="quarter" idx="1" hasCustomPrompt="1"/>
          </p:nvPr>
        </p:nvSpPr>
        <p:spPr>
          <a:xfrm>
            <a:off x="698500" y="8432800"/>
            <a:ext cx="11607800" cy="689769"/>
          </a:xfrm>
          <a:prstGeom prst="rect">
            <a:avLst/>
          </a:prstGeom>
        </p:spPr>
        <p:txBody>
          <a:bodyPr/>
          <a:lstStyle>
            <a:lvl1pPr marL="0" indent="0" defTabSz="587022">
              <a:lnSpc>
                <a:spcPct val="100000"/>
              </a:lnSpc>
              <a:spcBef>
                <a:spcPts val="0"/>
              </a:spcBef>
              <a:buSzTx/>
              <a:buNone/>
              <a:defRPr sz="3800" b="1"/>
            </a:lvl1pPr>
            <a:lvl2pPr marL="0" indent="457200" defTabSz="587022">
              <a:lnSpc>
                <a:spcPct val="100000"/>
              </a:lnSpc>
              <a:spcBef>
                <a:spcPts val="0"/>
              </a:spcBef>
              <a:buSzTx/>
              <a:buNone/>
              <a:defRPr sz="3800" b="1"/>
            </a:lvl2pPr>
            <a:lvl3pPr marL="0" indent="914400" defTabSz="587022">
              <a:lnSpc>
                <a:spcPct val="100000"/>
              </a:lnSpc>
              <a:spcBef>
                <a:spcPts val="0"/>
              </a:spcBef>
              <a:buSzTx/>
              <a:buNone/>
              <a:defRPr sz="3800" b="1"/>
            </a:lvl3pPr>
            <a:lvl4pPr marL="0" indent="1371600" defTabSz="587022">
              <a:lnSpc>
                <a:spcPct val="100000"/>
              </a:lnSpc>
              <a:spcBef>
                <a:spcPts val="0"/>
              </a:spcBef>
              <a:buSzTx/>
              <a:buNone/>
              <a:defRPr sz="3800" b="1"/>
            </a:lvl4pPr>
            <a:lvl5pPr marL="0" indent="1828800" defTabSz="587022">
              <a:lnSpc>
                <a:spcPct val="100000"/>
              </a:lnSpc>
              <a:spcBef>
                <a:spcPts val="0"/>
              </a:spcBef>
              <a:buSzTx/>
              <a:buNone/>
              <a:defRPr sz="3800" b="1"/>
            </a:lvl5pPr>
          </a:lstStyle>
          <a:p>
            <a:r>
              <a:t>Presentation Subtitle</a:t>
            </a:r>
          </a:p>
          <a:p>
            <a:pPr lvl="1"/>
            <a:endParaRPr/>
          </a:p>
          <a:p>
            <a:pPr lvl="2"/>
            <a:endParaRPr/>
          </a:p>
          <a:p>
            <a:pPr lvl="3"/>
            <a:endParaRPr/>
          </a:p>
          <a:p>
            <a:pPr lvl="4"/>
            <a:endParaRPr/>
          </a:p>
        </p:txBody>
      </p:sp>
      <p:sp>
        <p:nvSpPr>
          <p:cNvPr id="24" name="Author and Date"/>
          <p:cNvSpPr txBox="1">
            <a:spLocks noGrp="1"/>
          </p:cNvSpPr>
          <p:nvPr>
            <p:ph type="body" sz="quarter" idx="22" hasCustomPrompt="1"/>
          </p:nvPr>
        </p:nvSpPr>
        <p:spPr>
          <a:xfrm>
            <a:off x="698500" y="571500"/>
            <a:ext cx="11607801" cy="461059"/>
          </a:xfrm>
          <a:prstGeom prst="rect">
            <a:avLst/>
          </a:prstGeom>
        </p:spPr>
        <p:txBody>
          <a:bodyPr/>
          <a:lstStyle>
            <a:lvl1pPr marL="0" indent="0" defTabSz="563541">
              <a:lnSpc>
                <a:spcPct val="100000"/>
              </a:lnSpc>
              <a:spcBef>
                <a:spcPts val="0"/>
              </a:spcBef>
              <a:buSzTx/>
              <a:buNone/>
              <a:defRPr sz="2304" b="1"/>
            </a:lvl1pPr>
          </a:lstStyle>
          <a:p>
            <a:r>
              <a:t>Author and Date</a:t>
            </a:r>
          </a:p>
        </p:txBody>
      </p:sp>
      <p:sp>
        <p:nvSpPr>
          <p:cNvPr id="25" name="Slide Number"/>
          <p:cNvSpPr txBox="1">
            <a:spLocks noGrp="1"/>
          </p:cNvSpPr>
          <p:nvPr>
            <p:ph type="sldNum" sz="quarter" idx="2"/>
          </p:nvPr>
        </p:nvSpPr>
        <p:spPr>
          <a:xfrm>
            <a:off x="6349999" y="9220199"/>
            <a:ext cx="297893" cy="28747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910457886_1434x1669.jpeg"/>
          <p:cNvSpPr>
            <a:spLocks noGrp="1"/>
          </p:cNvSpPr>
          <p:nvPr>
            <p:ph type="pic" idx="21"/>
          </p:nvPr>
        </p:nvSpPr>
        <p:spPr>
          <a:xfrm>
            <a:off x="5319129" y="495299"/>
            <a:ext cx="7543801" cy="8780059"/>
          </a:xfrm>
          <a:prstGeom prst="rect">
            <a:avLst/>
          </a:prstGeom>
        </p:spPr>
        <p:txBody>
          <a:bodyPr lIns="91439" tIns="45719" rIns="91439" bIns="45719">
            <a:noAutofit/>
          </a:bodyPr>
          <a:lstStyle/>
          <a:p>
            <a:endParaRPr/>
          </a:p>
        </p:txBody>
      </p:sp>
      <p:sp>
        <p:nvSpPr>
          <p:cNvPr id="33" name="Body Level One…"/>
          <p:cNvSpPr txBox="1">
            <a:spLocks noGrp="1"/>
          </p:cNvSpPr>
          <p:nvPr>
            <p:ph type="body" sz="quarter" idx="1" hasCustomPrompt="1"/>
          </p:nvPr>
        </p:nvSpPr>
        <p:spPr>
          <a:xfrm>
            <a:off x="698500" y="5003800"/>
            <a:ext cx="5105400" cy="4044566"/>
          </a:xfrm>
          <a:prstGeom prst="rect">
            <a:avLst/>
          </a:prstGeom>
        </p:spPr>
        <p:txBody>
          <a:bodyPr/>
          <a:lstStyle>
            <a:lvl1pPr marL="0" indent="0" defTabSz="587022">
              <a:lnSpc>
                <a:spcPct val="100000"/>
              </a:lnSpc>
              <a:spcBef>
                <a:spcPts val="0"/>
              </a:spcBef>
              <a:buSzTx/>
              <a:buNone/>
              <a:defRPr sz="3800" b="1"/>
            </a:lvl1pPr>
            <a:lvl2pPr marL="0" indent="457200" defTabSz="587022">
              <a:lnSpc>
                <a:spcPct val="100000"/>
              </a:lnSpc>
              <a:spcBef>
                <a:spcPts val="0"/>
              </a:spcBef>
              <a:buSzTx/>
              <a:buNone/>
              <a:defRPr sz="3800" b="1"/>
            </a:lvl2pPr>
            <a:lvl3pPr marL="0" indent="914400" defTabSz="587022">
              <a:lnSpc>
                <a:spcPct val="100000"/>
              </a:lnSpc>
              <a:spcBef>
                <a:spcPts val="0"/>
              </a:spcBef>
              <a:buSzTx/>
              <a:buNone/>
              <a:defRPr sz="3800" b="1"/>
            </a:lvl3pPr>
            <a:lvl4pPr marL="0" indent="1371600" defTabSz="587022">
              <a:lnSpc>
                <a:spcPct val="100000"/>
              </a:lnSpc>
              <a:spcBef>
                <a:spcPts val="0"/>
              </a:spcBef>
              <a:buSzTx/>
              <a:buNone/>
              <a:defRPr sz="3800" b="1"/>
            </a:lvl4pPr>
            <a:lvl5pPr marL="0" indent="1828800" defTabSz="587022">
              <a:lnSpc>
                <a:spcPct val="100000"/>
              </a:lnSpc>
              <a:spcBef>
                <a:spcPts val="0"/>
              </a:spcBef>
              <a:buSzTx/>
              <a:buNone/>
              <a:defRPr sz="3800" b="1"/>
            </a:lvl5pPr>
          </a:lstStyle>
          <a:p>
            <a:r>
              <a:t>Slide Subtitle</a:t>
            </a:r>
          </a:p>
          <a:p>
            <a:pPr lvl="1"/>
            <a:endParaRPr/>
          </a:p>
          <a:p>
            <a:pPr lvl="2"/>
            <a:endParaRPr/>
          </a:p>
          <a:p>
            <a:pPr lvl="3"/>
            <a:endParaRPr/>
          </a:p>
          <a:p>
            <a:pPr lvl="4"/>
            <a:endParaRPr/>
          </a:p>
        </p:txBody>
      </p:sp>
      <p:sp>
        <p:nvSpPr>
          <p:cNvPr id="34" name="Slide Title"/>
          <p:cNvSpPr txBox="1">
            <a:spLocks noGrp="1"/>
          </p:cNvSpPr>
          <p:nvPr>
            <p:ph type="title" hasCustomPrompt="1"/>
          </p:nvPr>
        </p:nvSpPr>
        <p:spPr>
          <a:xfrm>
            <a:off x="698500" y="692534"/>
            <a:ext cx="5105400" cy="4387466"/>
          </a:xfrm>
          <a:prstGeom prst="rect">
            <a:avLst/>
          </a:prstGeom>
        </p:spPr>
        <p:txBody>
          <a:bodyPr anchor="b"/>
          <a:lstStyle/>
          <a:p>
            <a:r>
              <a:t>Slide Title</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3" name="Slide Subtitle"/>
          <p:cNvSpPr txBox="1">
            <a:spLocks noGrp="1"/>
          </p:cNvSpPr>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sz="3800" b="1"/>
            </a:lvl1pPr>
          </a:lstStyle>
          <a:p>
            <a:r>
              <a:t>Slide Subtitle</a:t>
            </a:r>
          </a:p>
        </p:txBody>
      </p:sp>
      <p:sp>
        <p:nvSpPr>
          <p:cNvPr id="44" name="Slide Title"/>
          <p:cNvSpPr txBox="1">
            <a:spLocks noGrp="1"/>
          </p:cNvSpPr>
          <p:nvPr>
            <p:ph type="title" hasCustomPrompt="1"/>
          </p:nvPr>
        </p:nvSpPr>
        <p:spPr>
          <a:prstGeom prst="rect">
            <a:avLst/>
          </a:prstGeom>
        </p:spPr>
        <p:txBody>
          <a:bodyPr/>
          <a:lstStyle/>
          <a:p>
            <a:r>
              <a:t>Slide Title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589358"/>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660384004_1290x1720.jpeg"/>
          <p:cNvSpPr>
            <a:spLocks noGrp="1"/>
          </p:cNvSpPr>
          <p:nvPr>
            <p:ph type="pic" idx="21"/>
          </p:nvPr>
        </p:nvSpPr>
        <p:spPr>
          <a:xfrm>
            <a:off x="6172200" y="596900"/>
            <a:ext cx="6448425" cy="8597900"/>
          </a:xfrm>
          <a:prstGeom prst="rect">
            <a:avLst/>
          </a:prstGeom>
        </p:spPr>
        <p:txBody>
          <a:bodyPr lIns="91439" tIns="45719" rIns="91439" bIns="45719">
            <a:noAutofit/>
          </a:bodyPr>
          <a:lstStyle/>
          <a:p>
            <a:endParaRPr/>
          </a:p>
        </p:txBody>
      </p:sp>
      <p:sp>
        <p:nvSpPr>
          <p:cNvPr id="61" name="Slide Title"/>
          <p:cNvSpPr txBox="1">
            <a:spLocks noGrp="1"/>
          </p:cNvSpPr>
          <p:nvPr>
            <p:ph type="title" hasCustomPrompt="1"/>
          </p:nvPr>
        </p:nvSpPr>
        <p:spPr>
          <a:xfrm>
            <a:off x="698500" y="444500"/>
            <a:ext cx="5105400" cy="1016000"/>
          </a:xfrm>
          <a:prstGeom prst="rect">
            <a:avLst/>
          </a:prstGeom>
        </p:spPr>
        <p:txBody>
          <a:bodyPr/>
          <a:lstStyle/>
          <a:p>
            <a:r>
              <a:t>Slide Title</a:t>
            </a:r>
          </a:p>
        </p:txBody>
      </p:sp>
      <p:sp>
        <p:nvSpPr>
          <p:cNvPr id="62" name="Slide Subtitle"/>
          <p:cNvSpPr txBox="1">
            <a:spLocks noGrp="1"/>
          </p:cNvSpPr>
          <p:nvPr>
            <p:ph type="body" sz="quarter" idx="22" hasCustomPrompt="1"/>
          </p:nvPr>
        </p:nvSpPr>
        <p:spPr>
          <a:xfrm>
            <a:off x="698500" y="1412977"/>
            <a:ext cx="5105400" cy="671803"/>
          </a:xfrm>
          <a:prstGeom prst="rect">
            <a:avLst/>
          </a:prstGeom>
        </p:spPr>
        <p:txBody>
          <a:bodyPr/>
          <a:lstStyle>
            <a:lvl1pPr marL="0" indent="0" defTabSz="587022">
              <a:lnSpc>
                <a:spcPct val="100000"/>
              </a:lnSpc>
              <a:spcBef>
                <a:spcPts val="0"/>
              </a:spcBef>
              <a:buSzTx/>
              <a:buNone/>
              <a:defRPr sz="3800" b="1"/>
            </a:lvl1pPr>
          </a:lstStyle>
          <a:p>
            <a:r>
              <a:t>Slide Subtitle</a:t>
            </a:r>
          </a:p>
        </p:txBody>
      </p:sp>
      <p:sp>
        <p:nvSpPr>
          <p:cNvPr id="63" name="Body Level One…"/>
          <p:cNvSpPr txBox="1">
            <a:spLocks noGrp="1"/>
          </p:cNvSpPr>
          <p:nvPr>
            <p:ph type="body" sz="half" idx="1" hasCustomPrompt="1"/>
          </p:nvPr>
        </p:nvSpPr>
        <p:spPr>
          <a:xfrm>
            <a:off x="698500" y="3480196"/>
            <a:ext cx="5105400" cy="5593161"/>
          </a:xfrm>
          <a:prstGeom prst="rect">
            <a:avLst/>
          </a:prstGeom>
        </p:spPr>
        <p:txBody>
          <a:bodyPr/>
          <a:lstStyle/>
          <a:p>
            <a:r>
              <a:t>Slide bullet text</a:t>
            </a:r>
          </a:p>
          <a:p>
            <a:pPr lvl="1"/>
            <a:endParaRPr/>
          </a:p>
          <a:p>
            <a:pPr lvl="2"/>
            <a:endParaRPr/>
          </a:p>
          <a:p>
            <a:pPr lvl="3"/>
            <a:endParaRPr/>
          </a:p>
          <a:p>
            <a:pPr lvl="4"/>
            <a:endParaRP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698500" y="3225800"/>
            <a:ext cx="11607800" cy="3302000"/>
          </a:xfrm>
          <a:prstGeom prst="rect">
            <a:avLst/>
          </a:prstGeom>
        </p:spPr>
        <p:txBody>
          <a:bodyPr anchor="ctr"/>
          <a:lstStyle>
            <a:lvl1pPr>
              <a:defRPr sz="8200" b="0" spc="-164">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prstGeom prst="rect">
            <a:avLst/>
          </a:prstGeom>
        </p:spPr>
        <p:txBody>
          <a:bodyPr/>
          <a:lstStyle/>
          <a:p>
            <a:r>
              <a:t>Slide Title</a:t>
            </a:r>
          </a:p>
        </p:txBody>
      </p:sp>
      <p:sp>
        <p:nvSpPr>
          <p:cNvPr id="80" name="Slide Subtitle"/>
          <p:cNvSpPr txBox="1">
            <a:spLocks noGrp="1"/>
          </p:cNvSpPr>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sz="38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698500" y="444500"/>
            <a:ext cx="11607800" cy="10160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698500" y="1409700"/>
            <a:ext cx="11607801" cy="671802"/>
          </a:xfrm>
          <a:prstGeom prst="rect">
            <a:avLst/>
          </a:prstGeom>
        </p:spPr>
        <p:txBody>
          <a:bodyPr/>
          <a:lstStyle>
            <a:lvl1pPr marL="0" indent="0" defTabSz="587022">
              <a:lnSpc>
                <a:spcPct val="100000"/>
              </a:lnSpc>
              <a:spcBef>
                <a:spcPts val="0"/>
              </a:spcBef>
              <a:buSzTx/>
              <a:buNone/>
              <a:defRPr sz="38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a:spcBef>
                <a:spcPts val="1300"/>
              </a:spcBef>
              <a:buSzTx/>
              <a:buNone/>
              <a:defRPr sz="3800" spc="-38"/>
            </a:lvl1pPr>
            <a:lvl2pPr marL="0" indent="457200">
              <a:spcBef>
                <a:spcPts val="1300"/>
              </a:spcBef>
              <a:buSzTx/>
              <a:buNone/>
              <a:defRPr sz="3800" spc="-38"/>
            </a:lvl2pPr>
            <a:lvl3pPr marL="0" indent="914400">
              <a:spcBef>
                <a:spcPts val="1300"/>
              </a:spcBef>
              <a:buSzTx/>
              <a:buNone/>
              <a:defRPr sz="3800" spc="-38"/>
            </a:lvl3pPr>
            <a:lvl4pPr marL="0" indent="1371600">
              <a:spcBef>
                <a:spcPts val="1300"/>
              </a:spcBef>
              <a:buSzTx/>
              <a:buNone/>
              <a:defRPr sz="3800" spc="-38"/>
            </a:lvl4pPr>
            <a:lvl5pPr marL="0" indent="1828800">
              <a:spcBef>
                <a:spcPts val="1300"/>
              </a:spcBef>
              <a:buSzTx/>
              <a:buNone/>
              <a:defRPr sz="3800" spc="-38"/>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hasCustomPrompt="1"/>
          </p:nvPr>
        </p:nvSpPr>
        <p:spPr>
          <a:xfrm>
            <a:off x="698500" y="2959100"/>
            <a:ext cx="11607800" cy="609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3" name="Slide Title"/>
          <p:cNvSpPr txBox="1">
            <a:spLocks noGrp="1"/>
          </p:cNvSpPr>
          <p:nvPr>
            <p:ph type="title" hasCustomPrompt="1"/>
          </p:nvPr>
        </p:nvSpPr>
        <p:spPr>
          <a:xfrm>
            <a:off x="698500" y="440266"/>
            <a:ext cx="11607800" cy="101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4" name="Slide Number"/>
          <p:cNvSpPr txBox="1">
            <a:spLocks noGrp="1"/>
          </p:cNvSpPr>
          <p:nvPr>
            <p:ph type="sldNum" sz="quarter" idx="2"/>
          </p:nvPr>
        </p:nvSpPr>
        <p:spPr>
          <a:xfrm>
            <a:off x="6350067" y="9220199"/>
            <a:ext cx="297892" cy="287479"/>
          </a:xfrm>
          <a:prstGeom prst="rect">
            <a:avLst/>
          </a:prstGeom>
          <a:ln w="12700">
            <a:miter lim="400000"/>
          </a:ln>
        </p:spPr>
        <p:txBody>
          <a:bodyPr wrap="none" lIns="50800" tIns="50800" rIns="50800" bIns="50800" anchor="b">
            <a:spAutoFit/>
          </a:bodyPr>
          <a:lstStyle>
            <a:lvl1pPr defTabSz="584200">
              <a:defRPr sz="13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9pPr>
    </p:titleStyle>
    <p:bodyStyle>
      <a:lvl1pPr marL="381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1pPr>
      <a:lvl2pPr marL="762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2pPr>
      <a:lvl3pPr marL="1143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3pPr>
      <a:lvl4pPr marL="1524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4pPr>
      <a:lvl5pPr marL="1905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6pPr>
      <a:lvl7pPr marL="2667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dy of water with a sunny sky and clouds above&#10;&#10;Description automatically generated with low confidence">
            <a:extLst>
              <a:ext uri="{FF2B5EF4-FFF2-40B4-BE49-F238E27FC236}">
                <a16:creationId xmlns:a16="http://schemas.microsoft.com/office/drawing/2014/main" id="{EB9EDA12-EB80-9646-9552-8A3074ABDE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6235" y="1993689"/>
            <a:ext cx="8941634" cy="5961090"/>
          </a:xfrm>
          <a:prstGeom prst="rect">
            <a:avLst/>
          </a:prstGeom>
        </p:spPr>
      </p:pic>
      <p:sp>
        <p:nvSpPr>
          <p:cNvPr id="2" name="TextBox 1">
            <a:extLst>
              <a:ext uri="{FF2B5EF4-FFF2-40B4-BE49-F238E27FC236}">
                <a16:creationId xmlns:a16="http://schemas.microsoft.com/office/drawing/2014/main" id="{ECBAFCFC-FB3C-F84B-8218-D0F4BE8364C7}"/>
              </a:ext>
            </a:extLst>
          </p:cNvPr>
          <p:cNvSpPr txBox="1"/>
          <p:nvPr/>
        </p:nvSpPr>
        <p:spPr>
          <a:xfrm>
            <a:off x="1528996" y="495102"/>
            <a:ext cx="7285220"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en-GB" sz="8000" b="0" i="0" u="none" strike="noStrike" cap="none" spc="0" normalizeH="0" baseline="0" dirty="0">
                <a:ln>
                  <a:noFill/>
                </a:ln>
                <a:solidFill>
                  <a:schemeClr val="accent1">
                    <a:lumMod val="50000"/>
                  </a:schemeClr>
                </a:solidFill>
                <a:effectLst/>
                <a:uFillTx/>
                <a:latin typeface="+mn-lt"/>
                <a:ea typeface="+mn-ea"/>
                <a:cs typeface="+mn-cs"/>
                <a:sym typeface="Helvetica Neue"/>
              </a:rPr>
              <a:t>Basic</a:t>
            </a:r>
            <a:r>
              <a:rPr kumimoji="0" lang="en-GB" sz="8000" b="0" i="0" u="none" strike="noStrike" cap="none" spc="0" normalizeH="0" baseline="0" dirty="0">
                <a:ln>
                  <a:noFill/>
                </a:ln>
                <a:solidFill>
                  <a:srgbClr val="5E5E5E"/>
                </a:solidFill>
                <a:effectLst/>
                <a:uFillTx/>
                <a:latin typeface="+mn-lt"/>
                <a:ea typeface="+mn-ea"/>
                <a:cs typeface="+mn-cs"/>
                <a:sym typeface="Helvetica Neue"/>
              </a:rPr>
              <a:t> </a:t>
            </a:r>
            <a:r>
              <a:rPr kumimoji="0" lang="en-GB" sz="8000" b="0" i="0" u="none" strike="noStrike" cap="none" spc="0" normalizeH="0" baseline="0" dirty="0">
                <a:ln>
                  <a:noFill/>
                </a:ln>
                <a:solidFill>
                  <a:schemeClr val="accent1">
                    <a:lumMod val="50000"/>
                  </a:schemeClr>
                </a:solidFill>
                <a:effectLst/>
                <a:uFillTx/>
                <a:latin typeface="+mn-lt"/>
                <a:ea typeface="+mn-ea"/>
                <a:cs typeface="+mn-cs"/>
                <a:sym typeface="Helvetica Neue"/>
              </a:rPr>
              <a:t>Weather</a:t>
            </a:r>
          </a:p>
        </p:txBody>
      </p:sp>
      <p:pic>
        <p:nvPicPr>
          <p:cNvPr id="6" name="Picture 5" descr="A picture containing icon&#10;&#10;Description automatically generated">
            <a:extLst>
              <a:ext uri="{FF2B5EF4-FFF2-40B4-BE49-F238E27FC236}">
                <a16:creationId xmlns:a16="http://schemas.microsoft.com/office/drawing/2014/main" id="{C4397450-3D49-1048-9A67-2D4A667BD8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8394" y="494216"/>
            <a:ext cx="1010171" cy="1499473"/>
          </a:xfrm>
          <a:prstGeom prst="rect">
            <a:avLst/>
          </a:prstGeom>
        </p:spPr>
      </p:pic>
      <p:cxnSp>
        <p:nvCxnSpPr>
          <p:cNvPr id="8" name="Straight Connector 7">
            <a:extLst>
              <a:ext uri="{FF2B5EF4-FFF2-40B4-BE49-F238E27FC236}">
                <a16:creationId xmlns:a16="http://schemas.microsoft.com/office/drawing/2014/main" id="{063F1A2E-A991-F64E-A262-9FAD732650CE}"/>
              </a:ext>
            </a:extLst>
          </p:cNvPr>
          <p:cNvCxnSpPr/>
          <p:nvPr/>
        </p:nvCxnSpPr>
        <p:spPr>
          <a:xfrm>
            <a:off x="1926235" y="1723869"/>
            <a:ext cx="8142158" cy="0"/>
          </a:xfrm>
          <a:prstGeom prst="line">
            <a:avLst/>
          </a:prstGeom>
          <a:noFill/>
          <a:ln w="50800" cap="flat">
            <a:solidFill>
              <a:schemeClr val="accent4">
                <a:lumMod val="75000"/>
              </a:schemeClr>
            </a:solidFill>
            <a:prstDash val="solid"/>
            <a:miter lim="400000"/>
          </a:ln>
          <a:effectLst/>
          <a:sp3d/>
        </p:spPr>
        <p:style>
          <a:lnRef idx="0">
            <a:scrgbClr r="0" g="0" b="0"/>
          </a:lnRef>
          <a:fillRef idx="0">
            <a:scrgbClr r="0" g="0" b="0"/>
          </a:fillRef>
          <a:effectRef idx="0">
            <a:scrgbClr r="0" g="0" b="0"/>
          </a:effectRef>
          <a:fontRef idx="none"/>
        </p:style>
      </p:cxn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661D64BA-B857-4B46-932C-A3374A244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7314" y="2385518"/>
            <a:ext cx="6375400" cy="4622800"/>
          </a:xfrm>
          <a:prstGeom prst="rect">
            <a:avLst/>
          </a:prstGeom>
        </p:spPr>
      </p:pic>
      <p:grpSp>
        <p:nvGrpSpPr>
          <p:cNvPr id="8" name="Group 7">
            <a:extLst>
              <a:ext uri="{FF2B5EF4-FFF2-40B4-BE49-F238E27FC236}">
                <a16:creationId xmlns:a16="http://schemas.microsoft.com/office/drawing/2014/main" id="{38CC8432-E47E-F24F-8BA4-D64C3DB0C1B0}"/>
              </a:ext>
            </a:extLst>
          </p:cNvPr>
          <p:cNvGrpSpPr/>
          <p:nvPr/>
        </p:nvGrpSpPr>
        <p:grpSpPr>
          <a:xfrm>
            <a:off x="1528996" y="494216"/>
            <a:ext cx="9549569" cy="1499473"/>
            <a:chOff x="1528996" y="494216"/>
            <a:chExt cx="9549569" cy="1499473"/>
          </a:xfrm>
        </p:grpSpPr>
        <p:sp>
          <p:nvSpPr>
            <p:cNvPr id="4" name="TextBox 3">
              <a:extLst>
                <a:ext uri="{FF2B5EF4-FFF2-40B4-BE49-F238E27FC236}">
                  <a16:creationId xmlns:a16="http://schemas.microsoft.com/office/drawing/2014/main" id="{0677837D-E8D1-2548-8B9F-78B714F24139}"/>
                </a:ext>
              </a:extLst>
            </p:cNvPr>
            <p:cNvSpPr txBox="1"/>
            <p:nvPr/>
          </p:nvSpPr>
          <p:spPr>
            <a:xfrm>
              <a:off x="1528996" y="495102"/>
              <a:ext cx="7285220"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en-GB" sz="8000" b="0" i="0" u="none" strike="noStrike" cap="none" spc="0" normalizeH="0" baseline="0" dirty="0">
                  <a:ln>
                    <a:noFill/>
                  </a:ln>
                  <a:solidFill>
                    <a:schemeClr val="accent1">
                      <a:lumMod val="50000"/>
                    </a:schemeClr>
                  </a:solidFill>
                  <a:effectLst/>
                  <a:uFillTx/>
                  <a:latin typeface="+mn-lt"/>
                  <a:ea typeface="+mn-ea"/>
                  <a:cs typeface="+mn-cs"/>
                  <a:sym typeface="Helvetica Neue"/>
                </a:rPr>
                <a:t>Basic</a:t>
              </a:r>
              <a:r>
                <a:rPr kumimoji="0" lang="en-GB" sz="8000" b="0" i="0" u="none" strike="noStrike" cap="none" spc="0" normalizeH="0" baseline="0" dirty="0">
                  <a:ln>
                    <a:noFill/>
                  </a:ln>
                  <a:solidFill>
                    <a:srgbClr val="5E5E5E"/>
                  </a:solidFill>
                  <a:effectLst/>
                  <a:uFillTx/>
                  <a:latin typeface="+mn-lt"/>
                  <a:ea typeface="+mn-ea"/>
                  <a:cs typeface="+mn-cs"/>
                  <a:sym typeface="Helvetica Neue"/>
                </a:rPr>
                <a:t> </a:t>
              </a:r>
              <a:r>
                <a:rPr kumimoji="0" lang="en-GB" sz="8000" b="0" i="0" u="none" strike="noStrike" cap="none" spc="0" normalizeH="0" baseline="0" dirty="0">
                  <a:ln>
                    <a:noFill/>
                  </a:ln>
                  <a:solidFill>
                    <a:schemeClr val="accent1">
                      <a:lumMod val="50000"/>
                    </a:schemeClr>
                  </a:solidFill>
                  <a:effectLst/>
                  <a:uFillTx/>
                  <a:latin typeface="+mn-lt"/>
                  <a:ea typeface="+mn-ea"/>
                  <a:cs typeface="+mn-cs"/>
                  <a:sym typeface="Helvetica Neue"/>
                </a:rPr>
                <a:t>Weather</a:t>
              </a:r>
            </a:p>
          </p:txBody>
        </p:sp>
        <p:pic>
          <p:nvPicPr>
            <p:cNvPr id="5" name="Picture 4" descr="A picture containing icon&#10;&#10;Description automatically generated">
              <a:extLst>
                <a:ext uri="{FF2B5EF4-FFF2-40B4-BE49-F238E27FC236}">
                  <a16:creationId xmlns:a16="http://schemas.microsoft.com/office/drawing/2014/main" id="{3B6C0211-C146-F24B-A582-1D4C029833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8394" y="494216"/>
              <a:ext cx="1010171" cy="1499473"/>
            </a:xfrm>
            <a:prstGeom prst="rect">
              <a:avLst/>
            </a:prstGeom>
          </p:spPr>
        </p:pic>
        <p:cxnSp>
          <p:nvCxnSpPr>
            <p:cNvPr id="6" name="Straight Connector 5">
              <a:extLst>
                <a:ext uri="{FF2B5EF4-FFF2-40B4-BE49-F238E27FC236}">
                  <a16:creationId xmlns:a16="http://schemas.microsoft.com/office/drawing/2014/main" id="{10891D9B-9A01-474B-B99A-CCCF69391B09}"/>
                </a:ext>
              </a:extLst>
            </p:cNvPr>
            <p:cNvCxnSpPr/>
            <p:nvPr/>
          </p:nvCxnSpPr>
          <p:spPr>
            <a:xfrm>
              <a:off x="1926235" y="1723869"/>
              <a:ext cx="8142158" cy="0"/>
            </a:xfrm>
            <a:prstGeom prst="line">
              <a:avLst/>
            </a:prstGeom>
            <a:noFill/>
            <a:ln w="50800" cap="flat">
              <a:solidFill>
                <a:schemeClr val="accent4">
                  <a:lumMod val="75000"/>
                </a:schemeClr>
              </a:solidFill>
              <a:prstDash val="solid"/>
              <a:miter lim="400000"/>
            </a:ln>
            <a:effectLst/>
            <a:sp3d/>
          </p:spPr>
          <p:style>
            <a:lnRef idx="0">
              <a:scrgbClr r="0" g="0" b="0"/>
            </a:lnRef>
            <a:fillRef idx="0">
              <a:scrgbClr r="0" g="0" b="0"/>
            </a:fillRef>
            <a:effectRef idx="0">
              <a:scrgbClr r="0" g="0" b="0"/>
            </a:effectRef>
            <a:fontRef idx="none"/>
          </p:style>
        </p:cxnSp>
      </p:grpSp>
      <p:sp>
        <p:nvSpPr>
          <p:cNvPr id="9" name="TextBox 8">
            <a:extLst>
              <a:ext uri="{FF2B5EF4-FFF2-40B4-BE49-F238E27FC236}">
                <a16:creationId xmlns:a16="http://schemas.microsoft.com/office/drawing/2014/main" id="{E5F3538B-0860-D547-9AD3-26FAFEE95FEB}"/>
              </a:ext>
            </a:extLst>
          </p:cNvPr>
          <p:cNvSpPr txBox="1"/>
          <p:nvPr/>
        </p:nvSpPr>
        <p:spPr>
          <a:xfrm>
            <a:off x="629587" y="3642987"/>
            <a:ext cx="5231567" cy="3057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1733930" rtl="0" fontAlgn="auto" latinLnBrk="0" hangingPunct="0">
              <a:lnSpc>
                <a:spcPct val="100000"/>
              </a:lnSpc>
              <a:spcBef>
                <a:spcPts val="0"/>
              </a:spcBef>
              <a:spcAft>
                <a:spcPts val="0"/>
              </a:spcAft>
              <a:buClrTx/>
              <a:buSzTx/>
              <a:buFontTx/>
              <a:buNone/>
              <a:tabLst/>
            </a:pPr>
            <a:r>
              <a:rPr kumimoji="0" lang="en-GB" sz="1600" b="0" i="0" u="none" strike="noStrike" cap="none" spc="0" normalizeH="0" baseline="0" dirty="0">
                <a:ln>
                  <a:noFill/>
                </a:ln>
                <a:solidFill>
                  <a:srgbClr val="5E5E5E"/>
                </a:solidFill>
                <a:effectLst/>
                <a:uFillTx/>
                <a:latin typeface="+mn-lt"/>
                <a:ea typeface="+mn-ea"/>
                <a:cs typeface="+mn-cs"/>
                <a:sym typeface="Helvetica Neue"/>
              </a:rPr>
              <a:t>Weather is a key consideration when you go sailing.</a:t>
            </a:r>
          </a:p>
          <a:p>
            <a:pPr marL="0" marR="0" indent="0" algn="l" defTabSz="1733930" rtl="0" fontAlgn="auto" latinLnBrk="0" hangingPunct="0">
              <a:lnSpc>
                <a:spcPct val="100000"/>
              </a:lnSpc>
              <a:spcBef>
                <a:spcPts val="0"/>
              </a:spcBef>
              <a:spcAft>
                <a:spcPts val="0"/>
              </a:spcAft>
              <a:buClrTx/>
              <a:buSzTx/>
              <a:buFontTx/>
              <a:buNone/>
              <a:tabLst/>
            </a:pPr>
            <a:r>
              <a:rPr lang="en-GB" dirty="0"/>
              <a:t>Before you go afloat you should know the predicated wind strength and direction, and understand how any local effects may alter the forecast. </a:t>
            </a:r>
          </a:p>
          <a:p>
            <a:pPr marL="0" marR="0" indent="0" algn="l" defTabSz="1733930" rtl="0" fontAlgn="auto" latinLnBrk="0" hangingPunct="0">
              <a:lnSpc>
                <a:spcPct val="100000"/>
              </a:lnSpc>
              <a:spcBef>
                <a:spcPts val="0"/>
              </a:spcBef>
              <a:spcAft>
                <a:spcPts val="0"/>
              </a:spcAft>
              <a:buClrTx/>
              <a:buSzTx/>
              <a:buFontTx/>
              <a:buNone/>
              <a:tabLst/>
            </a:pPr>
            <a:endParaRPr lang="en-GB" dirty="0"/>
          </a:p>
          <a:p>
            <a:pPr marL="0" marR="0" indent="0" algn="l" defTabSz="1733930" rtl="0" fontAlgn="auto" latinLnBrk="0" hangingPunct="0">
              <a:lnSpc>
                <a:spcPct val="100000"/>
              </a:lnSpc>
              <a:spcBef>
                <a:spcPts val="0"/>
              </a:spcBef>
              <a:spcAft>
                <a:spcPts val="0"/>
              </a:spcAft>
              <a:buClrTx/>
              <a:buSzTx/>
              <a:buFontTx/>
              <a:buNone/>
              <a:tabLst/>
            </a:pPr>
            <a:r>
              <a:rPr lang="en-GB" dirty="0"/>
              <a:t>The weather we experience in the UK is Largely determined by Atlantic depressions and is caused by two types of weather systems: </a:t>
            </a:r>
          </a:p>
          <a:p>
            <a:pPr marL="0" marR="0" indent="0" algn="l" defTabSz="1733930" rtl="0" fontAlgn="auto" latinLnBrk="0" hangingPunct="0">
              <a:lnSpc>
                <a:spcPct val="100000"/>
              </a:lnSpc>
              <a:spcBef>
                <a:spcPts val="0"/>
              </a:spcBef>
              <a:spcAft>
                <a:spcPts val="0"/>
              </a:spcAft>
              <a:buClrTx/>
              <a:buSzTx/>
              <a:buFontTx/>
              <a:buNone/>
              <a:tabLst/>
            </a:pPr>
            <a:endParaRPr lang="en-GB" dirty="0"/>
          </a:p>
          <a:p>
            <a:pPr marL="285750" marR="0" indent="-285750" algn="l" defTabSz="1733930" rtl="0" fontAlgn="auto" latinLnBrk="0" hangingPunct="0">
              <a:lnSpc>
                <a:spcPct val="100000"/>
              </a:lnSpc>
              <a:spcBef>
                <a:spcPts val="0"/>
              </a:spcBef>
              <a:spcAft>
                <a:spcPts val="0"/>
              </a:spcAft>
              <a:buClrTx/>
              <a:buSzTx/>
              <a:buFont typeface="Arial" panose="020B0604020202020204" pitchFamily="34" charset="0"/>
              <a:buChar char="•"/>
              <a:tabLst/>
            </a:pPr>
            <a:r>
              <a:rPr lang="en-GB" dirty="0">
                <a:solidFill>
                  <a:srgbClr val="C00000"/>
                </a:solidFill>
              </a:rPr>
              <a:t>Low-</a:t>
            </a:r>
            <a:r>
              <a:rPr lang="en-GB" dirty="0" err="1">
                <a:solidFill>
                  <a:srgbClr val="C00000"/>
                </a:solidFill>
              </a:rPr>
              <a:t>preasure</a:t>
            </a:r>
            <a:r>
              <a:rPr lang="en-GB" dirty="0"/>
              <a:t> systems (called depressions or lows)</a:t>
            </a:r>
          </a:p>
          <a:p>
            <a:pPr marL="285750" marR="0" indent="-285750" algn="l" defTabSz="1733930" rtl="0" fontAlgn="auto" latinLnBrk="0" hangingPunct="0">
              <a:lnSpc>
                <a:spcPct val="100000"/>
              </a:lnSpc>
              <a:spcBef>
                <a:spcPts val="0"/>
              </a:spcBef>
              <a:spcAft>
                <a:spcPts val="0"/>
              </a:spcAft>
              <a:buClrTx/>
              <a:buSzTx/>
              <a:buFont typeface="Arial" panose="020B0604020202020204" pitchFamily="34" charset="0"/>
              <a:buChar char="•"/>
              <a:tabLst/>
            </a:pPr>
            <a:r>
              <a:rPr lang="en-GB" dirty="0">
                <a:solidFill>
                  <a:srgbClr val="C00000"/>
                </a:solidFill>
              </a:rPr>
              <a:t>High-pressure</a:t>
            </a:r>
            <a:r>
              <a:rPr lang="en-GB" dirty="0"/>
              <a:t> systems (highs or anticyclones)</a:t>
            </a:r>
            <a:endParaRPr kumimoji="0" lang="en-GB" sz="1600" b="0" i="0" u="none" strike="noStrike" cap="none" spc="0" normalizeH="0" baseline="0" dirty="0">
              <a:ln>
                <a:noFill/>
              </a:ln>
              <a:solidFill>
                <a:srgbClr val="5E5E5E"/>
              </a:solidFill>
              <a:effectLst/>
              <a:uFillTx/>
              <a:latin typeface="+mn-lt"/>
              <a:ea typeface="+mn-ea"/>
              <a:cs typeface="+mn-cs"/>
              <a:sym typeface="Helvetica Neue"/>
            </a:endParaRPr>
          </a:p>
          <a:p>
            <a:pPr marL="0" marR="0" indent="0" algn="ctr" defTabSz="1733930" rtl="0" fontAlgn="auto" latinLnBrk="0" hangingPunct="0">
              <a:lnSpc>
                <a:spcPct val="100000"/>
              </a:lnSpc>
              <a:spcBef>
                <a:spcPts val="0"/>
              </a:spcBef>
              <a:spcAft>
                <a:spcPts val="0"/>
              </a:spcAft>
              <a:buClrTx/>
              <a:buSzTx/>
              <a:buFontTx/>
              <a:buNone/>
              <a:tabLst/>
            </a:pPr>
            <a:endParaRPr kumimoji="0" lang="en-GB" sz="1600" b="0" i="0" u="none" strike="noStrike" cap="none" spc="0" normalizeH="0" baseline="0" dirty="0">
              <a:ln>
                <a:noFill/>
              </a:ln>
              <a:solidFill>
                <a:srgbClr val="5E5E5E"/>
              </a:solidFill>
              <a:effectLst/>
              <a:uFillTx/>
              <a:latin typeface="+mn-lt"/>
              <a:ea typeface="+mn-ea"/>
              <a:cs typeface="+mn-cs"/>
              <a:sym typeface="Helvetica Neue"/>
            </a:endParaRPr>
          </a:p>
        </p:txBody>
      </p:sp>
      <p:sp>
        <p:nvSpPr>
          <p:cNvPr id="10" name="TextBox 9">
            <a:extLst>
              <a:ext uri="{FF2B5EF4-FFF2-40B4-BE49-F238E27FC236}">
                <a16:creationId xmlns:a16="http://schemas.microsoft.com/office/drawing/2014/main" id="{06F3C5A8-A7A2-BF49-B2B3-0C847D9D9168}"/>
              </a:ext>
            </a:extLst>
          </p:cNvPr>
          <p:cNvSpPr txBox="1"/>
          <p:nvPr/>
        </p:nvSpPr>
        <p:spPr>
          <a:xfrm>
            <a:off x="1926235" y="1828800"/>
            <a:ext cx="5576341"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173393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rgbClr val="5E5E5E"/>
                </a:solidFill>
                <a:effectLst/>
                <a:uFillTx/>
                <a:latin typeface="+mn-lt"/>
                <a:ea typeface="+mn-ea"/>
                <a:cs typeface="+mn-cs"/>
                <a:sym typeface="Helvetica Neue"/>
              </a:rPr>
              <a:t>The Causes of Weather</a:t>
            </a:r>
          </a:p>
        </p:txBody>
      </p:sp>
    </p:spTree>
    <p:extLst>
      <p:ext uri="{BB962C8B-B14F-4D97-AF65-F5344CB8AC3E}">
        <p14:creationId xmlns:p14="http://schemas.microsoft.com/office/powerpoint/2010/main" val="397048751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661D64BA-B857-4B46-932C-A3374A244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7314" y="2385518"/>
            <a:ext cx="6375400" cy="4622800"/>
          </a:xfrm>
          <a:prstGeom prst="rect">
            <a:avLst/>
          </a:prstGeom>
        </p:spPr>
      </p:pic>
      <p:grpSp>
        <p:nvGrpSpPr>
          <p:cNvPr id="8" name="Group 7">
            <a:extLst>
              <a:ext uri="{FF2B5EF4-FFF2-40B4-BE49-F238E27FC236}">
                <a16:creationId xmlns:a16="http://schemas.microsoft.com/office/drawing/2014/main" id="{38CC8432-E47E-F24F-8BA4-D64C3DB0C1B0}"/>
              </a:ext>
            </a:extLst>
          </p:cNvPr>
          <p:cNvGrpSpPr/>
          <p:nvPr/>
        </p:nvGrpSpPr>
        <p:grpSpPr>
          <a:xfrm>
            <a:off x="1528996" y="494216"/>
            <a:ext cx="9549569" cy="1499473"/>
            <a:chOff x="1528996" y="494216"/>
            <a:chExt cx="9549569" cy="1499473"/>
          </a:xfrm>
        </p:grpSpPr>
        <p:sp>
          <p:nvSpPr>
            <p:cNvPr id="4" name="TextBox 3">
              <a:extLst>
                <a:ext uri="{FF2B5EF4-FFF2-40B4-BE49-F238E27FC236}">
                  <a16:creationId xmlns:a16="http://schemas.microsoft.com/office/drawing/2014/main" id="{0677837D-E8D1-2548-8B9F-78B714F24139}"/>
                </a:ext>
              </a:extLst>
            </p:cNvPr>
            <p:cNvSpPr txBox="1"/>
            <p:nvPr/>
          </p:nvSpPr>
          <p:spPr>
            <a:xfrm>
              <a:off x="1528996" y="495102"/>
              <a:ext cx="7285220"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en-GB" sz="8000" b="0" i="0" u="none" strike="noStrike" cap="none" spc="0" normalizeH="0" baseline="0" dirty="0">
                  <a:ln>
                    <a:noFill/>
                  </a:ln>
                  <a:solidFill>
                    <a:schemeClr val="accent1">
                      <a:lumMod val="50000"/>
                    </a:schemeClr>
                  </a:solidFill>
                  <a:effectLst/>
                  <a:uFillTx/>
                  <a:latin typeface="+mn-lt"/>
                  <a:ea typeface="+mn-ea"/>
                  <a:cs typeface="+mn-cs"/>
                  <a:sym typeface="Helvetica Neue"/>
                </a:rPr>
                <a:t>Basic</a:t>
              </a:r>
              <a:r>
                <a:rPr kumimoji="0" lang="en-GB" sz="8000" b="0" i="0" u="none" strike="noStrike" cap="none" spc="0" normalizeH="0" baseline="0" dirty="0">
                  <a:ln>
                    <a:noFill/>
                  </a:ln>
                  <a:solidFill>
                    <a:srgbClr val="5E5E5E"/>
                  </a:solidFill>
                  <a:effectLst/>
                  <a:uFillTx/>
                  <a:latin typeface="+mn-lt"/>
                  <a:ea typeface="+mn-ea"/>
                  <a:cs typeface="+mn-cs"/>
                  <a:sym typeface="Helvetica Neue"/>
                </a:rPr>
                <a:t> </a:t>
              </a:r>
              <a:r>
                <a:rPr kumimoji="0" lang="en-GB" sz="8000" b="0" i="0" u="none" strike="noStrike" cap="none" spc="0" normalizeH="0" baseline="0" dirty="0">
                  <a:ln>
                    <a:noFill/>
                  </a:ln>
                  <a:solidFill>
                    <a:schemeClr val="accent1">
                      <a:lumMod val="50000"/>
                    </a:schemeClr>
                  </a:solidFill>
                  <a:effectLst/>
                  <a:uFillTx/>
                  <a:latin typeface="+mn-lt"/>
                  <a:ea typeface="+mn-ea"/>
                  <a:cs typeface="+mn-cs"/>
                  <a:sym typeface="Helvetica Neue"/>
                </a:rPr>
                <a:t>Weather</a:t>
              </a:r>
            </a:p>
          </p:txBody>
        </p:sp>
        <p:pic>
          <p:nvPicPr>
            <p:cNvPr id="5" name="Picture 4" descr="A picture containing icon&#10;&#10;Description automatically generated">
              <a:extLst>
                <a:ext uri="{FF2B5EF4-FFF2-40B4-BE49-F238E27FC236}">
                  <a16:creationId xmlns:a16="http://schemas.microsoft.com/office/drawing/2014/main" id="{3B6C0211-C146-F24B-A582-1D4C029833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8394" y="494216"/>
              <a:ext cx="1010171" cy="1499473"/>
            </a:xfrm>
            <a:prstGeom prst="rect">
              <a:avLst/>
            </a:prstGeom>
          </p:spPr>
        </p:pic>
        <p:cxnSp>
          <p:nvCxnSpPr>
            <p:cNvPr id="6" name="Straight Connector 5">
              <a:extLst>
                <a:ext uri="{FF2B5EF4-FFF2-40B4-BE49-F238E27FC236}">
                  <a16:creationId xmlns:a16="http://schemas.microsoft.com/office/drawing/2014/main" id="{10891D9B-9A01-474B-B99A-CCCF69391B09}"/>
                </a:ext>
              </a:extLst>
            </p:cNvPr>
            <p:cNvCxnSpPr/>
            <p:nvPr/>
          </p:nvCxnSpPr>
          <p:spPr>
            <a:xfrm>
              <a:off x="1926235" y="1723869"/>
              <a:ext cx="8142158" cy="0"/>
            </a:xfrm>
            <a:prstGeom prst="line">
              <a:avLst/>
            </a:prstGeom>
            <a:noFill/>
            <a:ln w="50800" cap="flat">
              <a:solidFill>
                <a:schemeClr val="accent4">
                  <a:lumMod val="75000"/>
                </a:schemeClr>
              </a:solidFill>
              <a:prstDash val="solid"/>
              <a:miter lim="400000"/>
            </a:ln>
            <a:effectLst/>
            <a:sp3d/>
          </p:spPr>
          <p:style>
            <a:lnRef idx="0">
              <a:scrgbClr r="0" g="0" b="0"/>
            </a:lnRef>
            <a:fillRef idx="0">
              <a:scrgbClr r="0" g="0" b="0"/>
            </a:fillRef>
            <a:effectRef idx="0">
              <a:scrgbClr r="0" g="0" b="0"/>
            </a:effectRef>
            <a:fontRef idx="none"/>
          </p:style>
        </p:cxnSp>
      </p:grpSp>
      <p:sp>
        <p:nvSpPr>
          <p:cNvPr id="9" name="TextBox 8">
            <a:extLst>
              <a:ext uri="{FF2B5EF4-FFF2-40B4-BE49-F238E27FC236}">
                <a16:creationId xmlns:a16="http://schemas.microsoft.com/office/drawing/2014/main" id="{E5F3538B-0860-D547-9AD3-26FAFEE95FEB}"/>
              </a:ext>
            </a:extLst>
          </p:cNvPr>
          <p:cNvSpPr txBox="1"/>
          <p:nvPr/>
        </p:nvSpPr>
        <p:spPr>
          <a:xfrm>
            <a:off x="632086" y="3492954"/>
            <a:ext cx="5231567" cy="31188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1733930" rtl="0" fontAlgn="auto" latinLnBrk="0" hangingPunct="0">
              <a:lnSpc>
                <a:spcPct val="100000"/>
              </a:lnSpc>
              <a:spcBef>
                <a:spcPts val="0"/>
              </a:spcBef>
              <a:spcAft>
                <a:spcPts val="0"/>
              </a:spcAft>
              <a:buClrTx/>
              <a:buSzTx/>
              <a:tabLst/>
            </a:pPr>
            <a:r>
              <a:rPr kumimoji="0" lang="en-GB" sz="2000" b="0" i="0" u="none" strike="noStrike" cap="none" spc="0" normalizeH="0" baseline="0" dirty="0">
                <a:ln>
                  <a:noFill/>
                </a:ln>
                <a:solidFill>
                  <a:srgbClr val="C00000"/>
                </a:solidFill>
                <a:effectLst/>
                <a:uFillTx/>
                <a:latin typeface="+mn-lt"/>
                <a:ea typeface="+mn-ea"/>
                <a:cs typeface="+mn-cs"/>
                <a:sym typeface="Helvetica Neue"/>
              </a:rPr>
              <a:t>Low-pressure</a:t>
            </a:r>
            <a:r>
              <a:rPr kumimoji="0" lang="en-GB" sz="1600" b="0" i="0" u="none" strike="noStrike" cap="none" spc="0" normalizeH="0" baseline="0" dirty="0">
                <a:ln>
                  <a:noFill/>
                </a:ln>
                <a:solidFill>
                  <a:srgbClr val="5E5E5E"/>
                </a:solidFill>
                <a:effectLst/>
                <a:uFillTx/>
                <a:latin typeface="+mn-lt"/>
                <a:ea typeface="+mn-ea"/>
                <a:cs typeface="+mn-cs"/>
                <a:sym typeface="Helvetica Neue"/>
              </a:rPr>
              <a:t> systems travel across the Atlantic and are associated with:</a:t>
            </a:r>
          </a:p>
          <a:p>
            <a:pPr marR="0" algn="l" defTabSz="1733930" rtl="0" fontAlgn="auto" latinLnBrk="0" hangingPunct="0">
              <a:lnSpc>
                <a:spcPct val="100000"/>
              </a:lnSpc>
              <a:spcBef>
                <a:spcPts val="0"/>
              </a:spcBef>
              <a:spcAft>
                <a:spcPts val="0"/>
              </a:spcAft>
              <a:buClrTx/>
              <a:buSzTx/>
              <a:tabLst/>
            </a:pPr>
            <a:endParaRPr kumimoji="0" lang="en-GB" sz="1600" b="0" i="0" u="none" strike="noStrike" cap="none" spc="0" normalizeH="0" baseline="0" dirty="0">
              <a:ln>
                <a:noFill/>
              </a:ln>
              <a:solidFill>
                <a:srgbClr val="5E5E5E"/>
              </a:solidFill>
              <a:effectLst/>
              <a:uFillTx/>
              <a:latin typeface="+mn-lt"/>
              <a:ea typeface="+mn-ea"/>
              <a:cs typeface="+mn-cs"/>
              <a:sym typeface="Helvetica Neue"/>
            </a:endParaRPr>
          </a:p>
          <a:p>
            <a:pPr marL="285750" lvl="6" indent="-285750" algn="l">
              <a:buFont typeface="Arial" panose="020B0604020202020204" pitchFamily="34" charset="0"/>
              <a:buChar char="•"/>
            </a:pPr>
            <a:r>
              <a:rPr kumimoji="0" lang="en-GB" b="1" i="0" u="none" strike="noStrike" cap="none" spc="0" normalizeH="0" baseline="0" dirty="0">
                <a:ln>
                  <a:noFill/>
                </a:ln>
                <a:solidFill>
                  <a:srgbClr val="5E5E5E"/>
                </a:solidFill>
                <a:effectLst/>
                <a:uFillTx/>
                <a:latin typeface="+mn-lt"/>
                <a:ea typeface="+mn-ea"/>
                <a:cs typeface="+mn-cs"/>
                <a:sym typeface="Helvetica Neue"/>
              </a:rPr>
              <a:t>strong winds </a:t>
            </a:r>
          </a:p>
          <a:p>
            <a:pPr marL="285750" lvl="6" indent="-285750" algn="l">
              <a:buFont typeface="Arial" panose="020B0604020202020204" pitchFamily="34" charset="0"/>
              <a:buChar char="•"/>
            </a:pPr>
            <a:r>
              <a:rPr kumimoji="0" lang="en-GB" b="1" i="0" u="none" strike="noStrike" cap="none" spc="0" normalizeH="0" baseline="0" dirty="0">
                <a:ln>
                  <a:noFill/>
                </a:ln>
                <a:solidFill>
                  <a:srgbClr val="5E5E5E"/>
                </a:solidFill>
                <a:effectLst/>
                <a:uFillTx/>
                <a:latin typeface="+mn-lt"/>
                <a:ea typeface="+mn-ea"/>
                <a:cs typeface="+mn-cs"/>
                <a:sym typeface="Helvetica Neue"/>
              </a:rPr>
              <a:t>rain</a:t>
            </a:r>
          </a:p>
          <a:p>
            <a:pPr marL="285750" lvl="6" indent="-285750" algn="l">
              <a:buFont typeface="Arial" panose="020B0604020202020204" pitchFamily="34" charset="0"/>
              <a:buChar char="•"/>
            </a:pPr>
            <a:r>
              <a:rPr kumimoji="0" lang="en-GB" b="1" i="0" u="none" strike="noStrike" cap="none" spc="0" normalizeH="0" baseline="0" dirty="0">
                <a:ln>
                  <a:noFill/>
                </a:ln>
                <a:solidFill>
                  <a:srgbClr val="5E5E5E"/>
                </a:solidFill>
                <a:effectLst/>
                <a:uFillTx/>
                <a:latin typeface="+mn-lt"/>
                <a:ea typeface="+mn-ea"/>
                <a:cs typeface="+mn-cs"/>
                <a:sym typeface="Helvetica Neue"/>
              </a:rPr>
              <a:t>shifting wind direction. </a:t>
            </a:r>
          </a:p>
          <a:p>
            <a:pPr lvl="6" indent="0" algn="l"/>
            <a:endParaRPr lang="en-GB" dirty="0"/>
          </a:p>
          <a:p>
            <a:pPr lvl="6" indent="0" algn="l"/>
            <a:r>
              <a:rPr kumimoji="0" lang="en-GB" b="0" i="0" u="none" strike="noStrike" cap="none" spc="0" normalizeH="0" baseline="0" dirty="0">
                <a:ln>
                  <a:noFill/>
                </a:ln>
                <a:solidFill>
                  <a:srgbClr val="5E5E5E"/>
                </a:solidFill>
                <a:effectLst/>
                <a:uFillTx/>
                <a:latin typeface="+mn-lt"/>
                <a:ea typeface="+mn-ea"/>
                <a:cs typeface="+mn-cs"/>
                <a:sym typeface="Helvetica Neue"/>
              </a:rPr>
              <a:t>They also feature warm and cold fronts, the dividing lines between warm and cold air. Fronts are associated with changes in wind direction and often </a:t>
            </a:r>
            <a:r>
              <a:rPr lang="en-GB" dirty="0"/>
              <a:t>g</a:t>
            </a:r>
            <a:r>
              <a:rPr kumimoji="0" lang="en-GB" b="0" i="0" u="none" strike="noStrike" cap="none" spc="0" normalizeH="0" baseline="0" dirty="0">
                <a:ln>
                  <a:noFill/>
                </a:ln>
                <a:solidFill>
                  <a:srgbClr val="5E5E5E"/>
                </a:solidFill>
                <a:effectLst/>
                <a:uFillTx/>
                <a:latin typeface="+mn-lt"/>
                <a:ea typeface="+mn-ea"/>
                <a:cs typeface="+mn-cs"/>
                <a:sym typeface="Helvetica Neue"/>
              </a:rPr>
              <a:t>usty conditions</a:t>
            </a:r>
          </a:p>
          <a:p>
            <a:pPr marL="0" marR="0" indent="0" algn="ctr" defTabSz="1733930" rtl="0" fontAlgn="auto" latinLnBrk="0" hangingPunct="0">
              <a:lnSpc>
                <a:spcPct val="100000"/>
              </a:lnSpc>
              <a:spcBef>
                <a:spcPts val="0"/>
              </a:spcBef>
              <a:spcAft>
                <a:spcPts val="0"/>
              </a:spcAft>
              <a:buClrTx/>
              <a:buSzTx/>
              <a:buFontTx/>
              <a:buNone/>
              <a:tabLst/>
            </a:pPr>
            <a:endParaRPr kumimoji="0" lang="en-GB" sz="1600" b="0" i="0" u="none" strike="noStrike" cap="none" spc="0" normalizeH="0" baseline="0" dirty="0">
              <a:ln>
                <a:noFill/>
              </a:ln>
              <a:solidFill>
                <a:srgbClr val="5E5E5E"/>
              </a:solidFill>
              <a:effectLst/>
              <a:uFillTx/>
              <a:latin typeface="+mn-lt"/>
              <a:ea typeface="+mn-ea"/>
              <a:cs typeface="+mn-cs"/>
              <a:sym typeface="Helvetica Neue"/>
            </a:endParaRPr>
          </a:p>
        </p:txBody>
      </p:sp>
      <p:sp>
        <p:nvSpPr>
          <p:cNvPr id="16" name="TextBox 15">
            <a:extLst>
              <a:ext uri="{FF2B5EF4-FFF2-40B4-BE49-F238E27FC236}">
                <a16:creationId xmlns:a16="http://schemas.microsoft.com/office/drawing/2014/main" id="{F5A06E02-0A1A-B144-B9D7-EE8CD351A56D}"/>
              </a:ext>
            </a:extLst>
          </p:cNvPr>
          <p:cNvSpPr txBox="1"/>
          <p:nvPr/>
        </p:nvSpPr>
        <p:spPr>
          <a:xfrm>
            <a:off x="1926235" y="1828800"/>
            <a:ext cx="5576341"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173393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rgbClr val="5E5E5E"/>
                </a:solidFill>
                <a:effectLst/>
                <a:uFillTx/>
                <a:latin typeface="+mn-lt"/>
                <a:ea typeface="+mn-ea"/>
                <a:cs typeface="+mn-cs"/>
                <a:sym typeface="Helvetica Neue"/>
              </a:rPr>
              <a:t>The Causes of Weather</a:t>
            </a:r>
          </a:p>
        </p:txBody>
      </p:sp>
    </p:spTree>
    <p:extLst>
      <p:ext uri="{BB962C8B-B14F-4D97-AF65-F5344CB8AC3E}">
        <p14:creationId xmlns:p14="http://schemas.microsoft.com/office/powerpoint/2010/main" val="4951830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661D64BA-B857-4B46-932C-A3374A244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7314" y="2385518"/>
            <a:ext cx="6375400" cy="4622800"/>
          </a:xfrm>
          <a:prstGeom prst="rect">
            <a:avLst/>
          </a:prstGeom>
        </p:spPr>
      </p:pic>
      <p:grpSp>
        <p:nvGrpSpPr>
          <p:cNvPr id="8" name="Group 7">
            <a:extLst>
              <a:ext uri="{FF2B5EF4-FFF2-40B4-BE49-F238E27FC236}">
                <a16:creationId xmlns:a16="http://schemas.microsoft.com/office/drawing/2014/main" id="{38CC8432-E47E-F24F-8BA4-D64C3DB0C1B0}"/>
              </a:ext>
            </a:extLst>
          </p:cNvPr>
          <p:cNvGrpSpPr/>
          <p:nvPr/>
        </p:nvGrpSpPr>
        <p:grpSpPr>
          <a:xfrm>
            <a:off x="1528996" y="494216"/>
            <a:ext cx="9549569" cy="1499473"/>
            <a:chOff x="1528996" y="494216"/>
            <a:chExt cx="9549569" cy="1499473"/>
          </a:xfrm>
        </p:grpSpPr>
        <p:sp>
          <p:nvSpPr>
            <p:cNvPr id="4" name="TextBox 3">
              <a:extLst>
                <a:ext uri="{FF2B5EF4-FFF2-40B4-BE49-F238E27FC236}">
                  <a16:creationId xmlns:a16="http://schemas.microsoft.com/office/drawing/2014/main" id="{0677837D-E8D1-2548-8B9F-78B714F24139}"/>
                </a:ext>
              </a:extLst>
            </p:cNvPr>
            <p:cNvSpPr txBox="1"/>
            <p:nvPr/>
          </p:nvSpPr>
          <p:spPr>
            <a:xfrm>
              <a:off x="1528996" y="495102"/>
              <a:ext cx="7285220"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en-GB" sz="8000" b="0" i="0" u="none" strike="noStrike" cap="none" spc="0" normalizeH="0" baseline="0" dirty="0">
                  <a:ln>
                    <a:noFill/>
                  </a:ln>
                  <a:solidFill>
                    <a:schemeClr val="accent1">
                      <a:lumMod val="50000"/>
                    </a:schemeClr>
                  </a:solidFill>
                  <a:effectLst/>
                  <a:uFillTx/>
                  <a:latin typeface="+mn-lt"/>
                  <a:ea typeface="+mn-ea"/>
                  <a:cs typeface="+mn-cs"/>
                  <a:sym typeface="Helvetica Neue"/>
                </a:rPr>
                <a:t>Basic</a:t>
              </a:r>
              <a:r>
                <a:rPr kumimoji="0" lang="en-GB" sz="8000" b="0" i="0" u="none" strike="noStrike" cap="none" spc="0" normalizeH="0" baseline="0" dirty="0">
                  <a:ln>
                    <a:noFill/>
                  </a:ln>
                  <a:solidFill>
                    <a:srgbClr val="5E5E5E"/>
                  </a:solidFill>
                  <a:effectLst/>
                  <a:uFillTx/>
                  <a:latin typeface="+mn-lt"/>
                  <a:ea typeface="+mn-ea"/>
                  <a:cs typeface="+mn-cs"/>
                  <a:sym typeface="Helvetica Neue"/>
                </a:rPr>
                <a:t> </a:t>
              </a:r>
              <a:r>
                <a:rPr kumimoji="0" lang="en-GB" sz="8000" b="0" i="0" u="none" strike="noStrike" cap="none" spc="0" normalizeH="0" baseline="0" dirty="0">
                  <a:ln>
                    <a:noFill/>
                  </a:ln>
                  <a:solidFill>
                    <a:schemeClr val="accent1">
                      <a:lumMod val="50000"/>
                    </a:schemeClr>
                  </a:solidFill>
                  <a:effectLst/>
                  <a:uFillTx/>
                  <a:latin typeface="+mn-lt"/>
                  <a:ea typeface="+mn-ea"/>
                  <a:cs typeface="+mn-cs"/>
                  <a:sym typeface="Helvetica Neue"/>
                </a:rPr>
                <a:t>Weather</a:t>
              </a:r>
            </a:p>
          </p:txBody>
        </p:sp>
        <p:pic>
          <p:nvPicPr>
            <p:cNvPr id="5" name="Picture 4" descr="A picture containing icon&#10;&#10;Description automatically generated">
              <a:extLst>
                <a:ext uri="{FF2B5EF4-FFF2-40B4-BE49-F238E27FC236}">
                  <a16:creationId xmlns:a16="http://schemas.microsoft.com/office/drawing/2014/main" id="{3B6C0211-C146-F24B-A582-1D4C029833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8394" y="494216"/>
              <a:ext cx="1010171" cy="1499473"/>
            </a:xfrm>
            <a:prstGeom prst="rect">
              <a:avLst/>
            </a:prstGeom>
          </p:spPr>
        </p:pic>
        <p:cxnSp>
          <p:nvCxnSpPr>
            <p:cNvPr id="6" name="Straight Connector 5">
              <a:extLst>
                <a:ext uri="{FF2B5EF4-FFF2-40B4-BE49-F238E27FC236}">
                  <a16:creationId xmlns:a16="http://schemas.microsoft.com/office/drawing/2014/main" id="{10891D9B-9A01-474B-B99A-CCCF69391B09}"/>
                </a:ext>
              </a:extLst>
            </p:cNvPr>
            <p:cNvCxnSpPr/>
            <p:nvPr/>
          </p:nvCxnSpPr>
          <p:spPr>
            <a:xfrm>
              <a:off x="1926235" y="1723869"/>
              <a:ext cx="8142158" cy="0"/>
            </a:xfrm>
            <a:prstGeom prst="line">
              <a:avLst/>
            </a:prstGeom>
            <a:noFill/>
            <a:ln w="50800" cap="flat">
              <a:solidFill>
                <a:schemeClr val="accent4">
                  <a:lumMod val="75000"/>
                </a:schemeClr>
              </a:solidFill>
              <a:prstDash val="solid"/>
              <a:miter lim="400000"/>
            </a:ln>
            <a:effectLst/>
            <a:sp3d/>
          </p:spPr>
          <p:style>
            <a:lnRef idx="0">
              <a:scrgbClr r="0" g="0" b="0"/>
            </a:lnRef>
            <a:fillRef idx="0">
              <a:scrgbClr r="0" g="0" b="0"/>
            </a:fillRef>
            <a:effectRef idx="0">
              <a:scrgbClr r="0" g="0" b="0"/>
            </a:effectRef>
            <a:fontRef idx="none"/>
          </p:style>
        </p:cxnSp>
      </p:grpSp>
      <p:sp>
        <p:nvSpPr>
          <p:cNvPr id="9" name="TextBox 8">
            <a:extLst>
              <a:ext uri="{FF2B5EF4-FFF2-40B4-BE49-F238E27FC236}">
                <a16:creationId xmlns:a16="http://schemas.microsoft.com/office/drawing/2014/main" id="{E5F3538B-0860-D547-9AD3-26FAFEE95FEB}"/>
              </a:ext>
            </a:extLst>
          </p:cNvPr>
          <p:cNvSpPr txBox="1"/>
          <p:nvPr/>
        </p:nvSpPr>
        <p:spPr>
          <a:xfrm>
            <a:off x="632086" y="3727767"/>
            <a:ext cx="5231567" cy="11490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1733930" rtl="0" fontAlgn="auto" latinLnBrk="0" hangingPunct="0">
              <a:lnSpc>
                <a:spcPct val="100000"/>
              </a:lnSpc>
              <a:spcBef>
                <a:spcPts val="0"/>
              </a:spcBef>
              <a:spcAft>
                <a:spcPts val="0"/>
              </a:spcAft>
              <a:buClrTx/>
              <a:buSzTx/>
              <a:tabLst/>
            </a:pPr>
            <a:r>
              <a:rPr kumimoji="0" lang="en-GB" sz="2000" b="0" i="0" u="none" strike="noStrike" cap="none" spc="0" normalizeH="0" baseline="0" dirty="0">
                <a:ln>
                  <a:noFill/>
                </a:ln>
                <a:solidFill>
                  <a:srgbClr val="C00000"/>
                </a:solidFill>
                <a:effectLst/>
                <a:uFillTx/>
                <a:latin typeface="+mn-lt"/>
                <a:ea typeface="+mn-ea"/>
                <a:cs typeface="+mn-cs"/>
                <a:sym typeface="Helvetica Neue"/>
              </a:rPr>
              <a:t>High-pressure</a:t>
            </a:r>
            <a:r>
              <a:rPr kumimoji="0" lang="en-GB" sz="1600" b="0" i="0" u="none" strike="noStrike" cap="none" spc="0" normalizeH="0" baseline="0" dirty="0">
                <a:ln>
                  <a:noFill/>
                </a:ln>
                <a:solidFill>
                  <a:srgbClr val="5E5E5E"/>
                </a:solidFill>
                <a:effectLst/>
                <a:uFillTx/>
                <a:latin typeface="+mn-lt"/>
                <a:ea typeface="+mn-ea"/>
                <a:cs typeface="+mn-cs"/>
                <a:sym typeface="Helvetica Neue"/>
              </a:rPr>
              <a:t> systems are born over land or sea and move more slowly, generally being associated with good weather and light winds</a:t>
            </a:r>
          </a:p>
          <a:p>
            <a:pPr marL="0" marR="0" indent="0" algn="ctr" defTabSz="1733930" rtl="0" fontAlgn="auto" latinLnBrk="0" hangingPunct="0">
              <a:lnSpc>
                <a:spcPct val="100000"/>
              </a:lnSpc>
              <a:spcBef>
                <a:spcPts val="0"/>
              </a:spcBef>
              <a:spcAft>
                <a:spcPts val="0"/>
              </a:spcAft>
              <a:buClrTx/>
              <a:buSzTx/>
              <a:buFontTx/>
              <a:buNone/>
              <a:tabLst/>
            </a:pPr>
            <a:endParaRPr kumimoji="0" lang="en-GB" sz="1600" b="0" i="0" u="none" strike="noStrike" cap="none" spc="0" normalizeH="0" baseline="0" dirty="0">
              <a:ln>
                <a:noFill/>
              </a:ln>
              <a:solidFill>
                <a:srgbClr val="5E5E5E"/>
              </a:solidFill>
              <a:effectLst/>
              <a:uFillTx/>
              <a:latin typeface="+mn-lt"/>
              <a:ea typeface="+mn-ea"/>
              <a:cs typeface="+mn-cs"/>
              <a:sym typeface="Helvetica Neue"/>
            </a:endParaRPr>
          </a:p>
        </p:txBody>
      </p:sp>
      <p:sp>
        <p:nvSpPr>
          <p:cNvPr id="10" name="TextBox 9">
            <a:extLst>
              <a:ext uri="{FF2B5EF4-FFF2-40B4-BE49-F238E27FC236}">
                <a16:creationId xmlns:a16="http://schemas.microsoft.com/office/drawing/2014/main" id="{DCFB995D-C677-4B45-983E-27BAACF13E42}"/>
              </a:ext>
            </a:extLst>
          </p:cNvPr>
          <p:cNvSpPr txBox="1"/>
          <p:nvPr/>
        </p:nvSpPr>
        <p:spPr>
          <a:xfrm>
            <a:off x="1926235" y="1828800"/>
            <a:ext cx="5576341"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173393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rgbClr val="5E5E5E"/>
                </a:solidFill>
                <a:effectLst/>
                <a:uFillTx/>
                <a:latin typeface="+mn-lt"/>
                <a:ea typeface="+mn-ea"/>
                <a:cs typeface="+mn-cs"/>
                <a:sym typeface="Helvetica Neue"/>
              </a:rPr>
              <a:t>The Causes of Weather</a:t>
            </a:r>
          </a:p>
        </p:txBody>
      </p:sp>
    </p:spTree>
    <p:extLst>
      <p:ext uri="{BB962C8B-B14F-4D97-AF65-F5344CB8AC3E}">
        <p14:creationId xmlns:p14="http://schemas.microsoft.com/office/powerpoint/2010/main" val="90568246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8CC8432-E47E-F24F-8BA4-D64C3DB0C1B0}"/>
              </a:ext>
            </a:extLst>
          </p:cNvPr>
          <p:cNvGrpSpPr/>
          <p:nvPr/>
        </p:nvGrpSpPr>
        <p:grpSpPr>
          <a:xfrm>
            <a:off x="1528996" y="494216"/>
            <a:ext cx="9549569" cy="1499473"/>
            <a:chOff x="1528996" y="494216"/>
            <a:chExt cx="9549569" cy="1499473"/>
          </a:xfrm>
        </p:grpSpPr>
        <p:sp>
          <p:nvSpPr>
            <p:cNvPr id="4" name="TextBox 3">
              <a:extLst>
                <a:ext uri="{FF2B5EF4-FFF2-40B4-BE49-F238E27FC236}">
                  <a16:creationId xmlns:a16="http://schemas.microsoft.com/office/drawing/2014/main" id="{0677837D-E8D1-2548-8B9F-78B714F24139}"/>
                </a:ext>
              </a:extLst>
            </p:cNvPr>
            <p:cNvSpPr txBox="1"/>
            <p:nvPr/>
          </p:nvSpPr>
          <p:spPr>
            <a:xfrm>
              <a:off x="1528996" y="495102"/>
              <a:ext cx="7285220"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en-GB" sz="8000" b="0" i="0" u="none" strike="noStrike" cap="none" spc="0" normalizeH="0" baseline="0" dirty="0">
                  <a:ln>
                    <a:noFill/>
                  </a:ln>
                  <a:solidFill>
                    <a:schemeClr val="accent1">
                      <a:lumMod val="50000"/>
                    </a:schemeClr>
                  </a:solidFill>
                  <a:effectLst/>
                  <a:uFillTx/>
                  <a:latin typeface="+mn-lt"/>
                  <a:ea typeface="+mn-ea"/>
                  <a:cs typeface="+mn-cs"/>
                  <a:sym typeface="Helvetica Neue"/>
                </a:rPr>
                <a:t>Basic</a:t>
              </a:r>
              <a:r>
                <a:rPr kumimoji="0" lang="en-GB" sz="8000" b="0" i="0" u="none" strike="noStrike" cap="none" spc="0" normalizeH="0" baseline="0" dirty="0">
                  <a:ln>
                    <a:noFill/>
                  </a:ln>
                  <a:solidFill>
                    <a:srgbClr val="5E5E5E"/>
                  </a:solidFill>
                  <a:effectLst/>
                  <a:uFillTx/>
                  <a:latin typeface="+mn-lt"/>
                  <a:ea typeface="+mn-ea"/>
                  <a:cs typeface="+mn-cs"/>
                  <a:sym typeface="Helvetica Neue"/>
                </a:rPr>
                <a:t> </a:t>
              </a:r>
              <a:r>
                <a:rPr kumimoji="0" lang="en-GB" sz="8000" b="0" i="0" u="none" strike="noStrike" cap="none" spc="0" normalizeH="0" baseline="0" dirty="0">
                  <a:ln>
                    <a:noFill/>
                  </a:ln>
                  <a:solidFill>
                    <a:schemeClr val="accent1">
                      <a:lumMod val="50000"/>
                    </a:schemeClr>
                  </a:solidFill>
                  <a:effectLst/>
                  <a:uFillTx/>
                  <a:latin typeface="+mn-lt"/>
                  <a:ea typeface="+mn-ea"/>
                  <a:cs typeface="+mn-cs"/>
                  <a:sym typeface="Helvetica Neue"/>
                </a:rPr>
                <a:t>Weather</a:t>
              </a:r>
            </a:p>
          </p:txBody>
        </p:sp>
        <p:pic>
          <p:nvPicPr>
            <p:cNvPr id="5" name="Picture 4" descr="A picture containing icon&#10;&#10;Description automatically generated">
              <a:extLst>
                <a:ext uri="{FF2B5EF4-FFF2-40B4-BE49-F238E27FC236}">
                  <a16:creationId xmlns:a16="http://schemas.microsoft.com/office/drawing/2014/main" id="{3B6C0211-C146-F24B-A582-1D4C029833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8394" y="494216"/>
              <a:ext cx="1010171" cy="1499473"/>
            </a:xfrm>
            <a:prstGeom prst="rect">
              <a:avLst/>
            </a:prstGeom>
          </p:spPr>
        </p:pic>
        <p:cxnSp>
          <p:nvCxnSpPr>
            <p:cNvPr id="6" name="Straight Connector 5">
              <a:extLst>
                <a:ext uri="{FF2B5EF4-FFF2-40B4-BE49-F238E27FC236}">
                  <a16:creationId xmlns:a16="http://schemas.microsoft.com/office/drawing/2014/main" id="{10891D9B-9A01-474B-B99A-CCCF69391B09}"/>
                </a:ext>
              </a:extLst>
            </p:cNvPr>
            <p:cNvCxnSpPr/>
            <p:nvPr/>
          </p:nvCxnSpPr>
          <p:spPr>
            <a:xfrm>
              <a:off x="1926235" y="1723869"/>
              <a:ext cx="8142158" cy="0"/>
            </a:xfrm>
            <a:prstGeom prst="line">
              <a:avLst/>
            </a:prstGeom>
            <a:noFill/>
            <a:ln w="50800" cap="flat">
              <a:solidFill>
                <a:schemeClr val="accent4">
                  <a:lumMod val="75000"/>
                </a:schemeClr>
              </a:solidFill>
              <a:prstDash val="solid"/>
              <a:miter lim="400000"/>
            </a:ln>
            <a:effectLst/>
            <a:sp3d/>
          </p:spPr>
          <p:style>
            <a:lnRef idx="0">
              <a:scrgbClr r="0" g="0" b="0"/>
            </a:lnRef>
            <a:fillRef idx="0">
              <a:scrgbClr r="0" g="0" b="0"/>
            </a:fillRef>
            <a:effectRef idx="0">
              <a:scrgbClr r="0" g="0" b="0"/>
            </a:effectRef>
            <a:fontRef idx="none"/>
          </p:style>
        </p:cxnSp>
      </p:grpSp>
      <p:pic>
        <p:nvPicPr>
          <p:cNvPr id="7" name="Picture 6" descr="Graphical user interface&#10;&#10;Description automatically generated with medium confidence">
            <a:extLst>
              <a:ext uri="{FF2B5EF4-FFF2-40B4-BE49-F238E27FC236}">
                <a16:creationId xmlns:a16="http://schemas.microsoft.com/office/drawing/2014/main" id="{93161B4F-502B-7741-9733-22BCEFC81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3314" y="3222456"/>
            <a:ext cx="6629400" cy="3937000"/>
          </a:xfrm>
          <a:prstGeom prst="rect">
            <a:avLst/>
          </a:prstGeom>
        </p:spPr>
      </p:pic>
      <p:sp>
        <p:nvSpPr>
          <p:cNvPr id="10" name="TextBox 9">
            <a:extLst>
              <a:ext uri="{FF2B5EF4-FFF2-40B4-BE49-F238E27FC236}">
                <a16:creationId xmlns:a16="http://schemas.microsoft.com/office/drawing/2014/main" id="{24139A7A-A8A1-CE4C-99AD-6F465A556010}"/>
              </a:ext>
            </a:extLst>
          </p:cNvPr>
          <p:cNvSpPr txBox="1"/>
          <p:nvPr/>
        </p:nvSpPr>
        <p:spPr>
          <a:xfrm>
            <a:off x="1926235" y="1828800"/>
            <a:ext cx="5576341"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173393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rgbClr val="5E5E5E"/>
                </a:solidFill>
                <a:effectLst/>
                <a:uFillTx/>
                <a:latin typeface="+mn-lt"/>
                <a:ea typeface="+mn-ea"/>
                <a:cs typeface="+mn-cs"/>
                <a:sym typeface="Helvetica Neue"/>
              </a:rPr>
              <a:t>Local Effects</a:t>
            </a:r>
          </a:p>
        </p:txBody>
      </p:sp>
      <p:sp>
        <p:nvSpPr>
          <p:cNvPr id="11" name="TextBox 10">
            <a:extLst>
              <a:ext uri="{FF2B5EF4-FFF2-40B4-BE49-F238E27FC236}">
                <a16:creationId xmlns:a16="http://schemas.microsoft.com/office/drawing/2014/main" id="{AFDA07F0-4860-9946-BF89-14D0EBECDEA2}"/>
              </a:ext>
            </a:extLst>
          </p:cNvPr>
          <p:cNvSpPr txBox="1"/>
          <p:nvPr/>
        </p:nvSpPr>
        <p:spPr>
          <a:xfrm>
            <a:off x="632086" y="3012919"/>
            <a:ext cx="4839324" cy="47807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1733930" rtl="0" fontAlgn="auto" latinLnBrk="0" hangingPunct="0">
              <a:lnSpc>
                <a:spcPct val="100000"/>
              </a:lnSpc>
              <a:spcBef>
                <a:spcPts val="0"/>
              </a:spcBef>
              <a:spcAft>
                <a:spcPts val="0"/>
              </a:spcAft>
              <a:buClrTx/>
              <a:buSzTx/>
              <a:buFontTx/>
              <a:buNone/>
              <a:tabLst/>
            </a:pPr>
            <a:r>
              <a:rPr lang="en-GB" dirty="0"/>
              <a:t>Wind often differs from what has been forecast, which can be very frustrating. Two sailors discussing their day on the water may find that they have very different experiences even though they were sailing only a few miles away from each other.</a:t>
            </a:r>
          </a:p>
          <a:p>
            <a:pPr marL="0" marR="0" indent="0" algn="l" defTabSz="1733930" rtl="0" fontAlgn="auto" latinLnBrk="0" hangingPunct="0">
              <a:lnSpc>
                <a:spcPct val="100000"/>
              </a:lnSpc>
              <a:spcBef>
                <a:spcPts val="0"/>
              </a:spcBef>
              <a:spcAft>
                <a:spcPts val="0"/>
              </a:spcAft>
              <a:buClrTx/>
              <a:buSzTx/>
              <a:buFontTx/>
              <a:buNone/>
              <a:tabLst/>
            </a:pPr>
            <a:endParaRPr kumimoji="0" lang="en-GB" sz="1600" b="0" i="0" u="none" strike="noStrike" cap="none" spc="0" normalizeH="0" baseline="0" dirty="0">
              <a:ln>
                <a:noFill/>
              </a:ln>
              <a:solidFill>
                <a:srgbClr val="5E5E5E"/>
              </a:solidFill>
              <a:effectLst/>
              <a:uFillTx/>
              <a:latin typeface="+mn-lt"/>
              <a:ea typeface="+mn-ea"/>
              <a:cs typeface="+mn-cs"/>
              <a:sym typeface="Helvetica Neue"/>
            </a:endParaRPr>
          </a:p>
          <a:p>
            <a:pPr marL="0" marR="0" indent="0" algn="l" defTabSz="1733930" rtl="0" fontAlgn="auto" latinLnBrk="0" hangingPunct="0">
              <a:lnSpc>
                <a:spcPct val="100000"/>
              </a:lnSpc>
              <a:spcBef>
                <a:spcPts val="0"/>
              </a:spcBef>
              <a:spcAft>
                <a:spcPts val="0"/>
              </a:spcAft>
              <a:buClrTx/>
              <a:buSzTx/>
              <a:buFontTx/>
              <a:buNone/>
              <a:tabLst/>
            </a:pPr>
            <a:r>
              <a:rPr lang="en-GB" dirty="0"/>
              <a:t>Such differences can be due to the geography of the land, especially on large waters surrounded by hills producing their own localised climatic effects. In some wind directions this can produce a funnelling (venturi effects). For example, a prevailing Force 2 wind squeezed between two hills can exit the end of the valley at twice the strength.</a:t>
            </a:r>
          </a:p>
          <a:p>
            <a:pPr marL="0" marR="0" indent="0" algn="l" defTabSz="1733930" rtl="0" fontAlgn="auto" latinLnBrk="0" hangingPunct="0">
              <a:lnSpc>
                <a:spcPct val="100000"/>
              </a:lnSpc>
              <a:spcBef>
                <a:spcPts val="0"/>
              </a:spcBef>
              <a:spcAft>
                <a:spcPts val="0"/>
              </a:spcAft>
              <a:buClrTx/>
              <a:buSzTx/>
              <a:buFontTx/>
              <a:buNone/>
              <a:tabLst/>
            </a:pPr>
            <a:endParaRPr kumimoji="0" lang="en-GB" sz="1600" b="0" i="0" u="none" strike="noStrike" cap="none" spc="0" normalizeH="0" baseline="0" dirty="0">
              <a:ln>
                <a:noFill/>
              </a:ln>
              <a:solidFill>
                <a:srgbClr val="5E5E5E"/>
              </a:solidFill>
              <a:effectLst/>
              <a:uFillTx/>
              <a:latin typeface="+mn-lt"/>
              <a:ea typeface="+mn-ea"/>
              <a:cs typeface="+mn-cs"/>
              <a:sym typeface="Helvetica Neue"/>
            </a:endParaRPr>
          </a:p>
          <a:p>
            <a:pPr marL="0" marR="0" indent="0" algn="l" defTabSz="1733930" rtl="0" fontAlgn="auto" latinLnBrk="0" hangingPunct="0">
              <a:lnSpc>
                <a:spcPct val="100000"/>
              </a:lnSpc>
              <a:spcBef>
                <a:spcPts val="0"/>
              </a:spcBef>
              <a:spcAft>
                <a:spcPts val="0"/>
              </a:spcAft>
              <a:buClrTx/>
              <a:buSzTx/>
              <a:buFontTx/>
              <a:buNone/>
              <a:tabLst/>
            </a:pPr>
            <a:r>
              <a:rPr lang="en-GB" dirty="0"/>
              <a:t>This kind of knowledge can usually only be gained from local sailors. As you start to sail regularly at alternative location, in different condition, you will soon pick up on local knowledge and become better informed and competent sailors.</a:t>
            </a:r>
            <a:endParaRPr kumimoji="0" lang="en-GB" sz="1600" b="0" i="0" u="none" strike="noStrike" cap="none" spc="0" normalizeH="0" baseline="0" dirty="0">
              <a:ln>
                <a:noFill/>
              </a:ln>
              <a:solidFill>
                <a:srgbClr val="5E5E5E"/>
              </a:solidFill>
              <a:effectLst/>
              <a:uFillTx/>
              <a:latin typeface="+mn-lt"/>
              <a:ea typeface="+mn-ea"/>
              <a:cs typeface="+mn-cs"/>
              <a:sym typeface="Helvetica Neue"/>
            </a:endParaRPr>
          </a:p>
        </p:txBody>
      </p:sp>
    </p:spTree>
    <p:extLst>
      <p:ext uri="{BB962C8B-B14F-4D97-AF65-F5344CB8AC3E}">
        <p14:creationId xmlns:p14="http://schemas.microsoft.com/office/powerpoint/2010/main" val="401553281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8CC8432-E47E-F24F-8BA4-D64C3DB0C1B0}"/>
              </a:ext>
            </a:extLst>
          </p:cNvPr>
          <p:cNvGrpSpPr/>
          <p:nvPr/>
        </p:nvGrpSpPr>
        <p:grpSpPr>
          <a:xfrm>
            <a:off x="1528996" y="494216"/>
            <a:ext cx="9549569" cy="1499473"/>
            <a:chOff x="1528996" y="494216"/>
            <a:chExt cx="9549569" cy="1499473"/>
          </a:xfrm>
        </p:grpSpPr>
        <p:sp>
          <p:nvSpPr>
            <p:cNvPr id="4" name="TextBox 3">
              <a:extLst>
                <a:ext uri="{FF2B5EF4-FFF2-40B4-BE49-F238E27FC236}">
                  <a16:creationId xmlns:a16="http://schemas.microsoft.com/office/drawing/2014/main" id="{0677837D-E8D1-2548-8B9F-78B714F24139}"/>
                </a:ext>
              </a:extLst>
            </p:cNvPr>
            <p:cNvSpPr txBox="1"/>
            <p:nvPr/>
          </p:nvSpPr>
          <p:spPr>
            <a:xfrm>
              <a:off x="1528996" y="495102"/>
              <a:ext cx="7285220"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en-GB" sz="8000" b="0" i="0" u="none" strike="noStrike" cap="none" spc="0" normalizeH="0" baseline="0" dirty="0">
                  <a:ln>
                    <a:noFill/>
                  </a:ln>
                  <a:solidFill>
                    <a:schemeClr val="accent1">
                      <a:lumMod val="50000"/>
                    </a:schemeClr>
                  </a:solidFill>
                  <a:effectLst/>
                  <a:uFillTx/>
                  <a:latin typeface="+mn-lt"/>
                  <a:ea typeface="+mn-ea"/>
                  <a:cs typeface="+mn-cs"/>
                  <a:sym typeface="Helvetica Neue"/>
                </a:rPr>
                <a:t>Basic</a:t>
              </a:r>
              <a:r>
                <a:rPr kumimoji="0" lang="en-GB" sz="8000" b="0" i="0" u="none" strike="noStrike" cap="none" spc="0" normalizeH="0" baseline="0" dirty="0">
                  <a:ln>
                    <a:noFill/>
                  </a:ln>
                  <a:solidFill>
                    <a:srgbClr val="5E5E5E"/>
                  </a:solidFill>
                  <a:effectLst/>
                  <a:uFillTx/>
                  <a:latin typeface="+mn-lt"/>
                  <a:ea typeface="+mn-ea"/>
                  <a:cs typeface="+mn-cs"/>
                  <a:sym typeface="Helvetica Neue"/>
                </a:rPr>
                <a:t> </a:t>
              </a:r>
              <a:r>
                <a:rPr kumimoji="0" lang="en-GB" sz="8000" b="0" i="0" u="none" strike="noStrike" cap="none" spc="0" normalizeH="0" baseline="0" dirty="0">
                  <a:ln>
                    <a:noFill/>
                  </a:ln>
                  <a:solidFill>
                    <a:schemeClr val="accent1">
                      <a:lumMod val="50000"/>
                    </a:schemeClr>
                  </a:solidFill>
                  <a:effectLst/>
                  <a:uFillTx/>
                  <a:latin typeface="+mn-lt"/>
                  <a:ea typeface="+mn-ea"/>
                  <a:cs typeface="+mn-cs"/>
                  <a:sym typeface="Helvetica Neue"/>
                </a:rPr>
                <a:t>Weather</a:t>
              </a:r>
            </a:p>
          </p:txBody>
        </p:sp>
        <p:pic>
          <p:nvPicPr>
            <p:cNvPr id="5" name="Picture 4" descr="A picture containing icon&#10;&#10;Description automatically generated">
              <a:extLst>
                <a:ext uri="{FF2B5EF4-FFF2-40B4-BE49-F238E27FC236}">
                  <a16:creationId xmlns:a16="http://schemas.microsoft.com/office/drawing/2014/main" id="{3B6C0211-C146-F24B-A582-1D4C029833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8394" y="494216"/>
              <a:ext cx="1010171" cy="1499473"/>
            </a:xfrm>
            <a:prstGeom prst="rect">
              <a:avLst/>
            </a:prstGeom>
          </p:spPr>
        </p:pic>
        <p:cxnSp>
          <p:nvCxnSpPr>
            <p:cNvPr id="6" name="Straight Connector 5">
              <a:extLst>
                <a:ext uri="{FF2B5EF4-FFF2-40B4-BE49-F238E27FC236}">
                  <a16:creationId xmlns:a16="http://schemas.microsoft.com/office/drawing/2014/main" id="{10891D9B-9A01-474B-B99A-CCCF69391B09}"/>
                </a:ext>
              </a:extLst>
            </p:cNvPr>
            <p:cNvCxnSpPr/>
            <p:nvPr/>
          </p:nvCxnSpPr>
          <p:spPr>
            <a:xfrm>
              <a:off x="1926235" y="1723869"/>
              <a:ext cx="8142158" cy="0"/>
            </a:xfrm>
            <a:prstGeom prst="line">
              <a:avLst/>
            </a:prstGeom>
            <a:noFill/>
            <a:ln w="50800" cap="flat">
              <a:solidFill>
                <a:schemeClr val="accent4">
                  <a:lumMod val="75000"/>
                </a:schemeClr>
              </a:solidFill>
              <a:prstDash val="solid"/>
              <a:miter lim="400000"/>
            </a:ln>
            <a:effectLst/>
            <a:sp3d/>
          </p:spPr>
          <p:style>
            <a:lnRef idx="0">
              <a:scrgbClr r="0" g="0" b="0"/>
            </a:lnRef>
            <a:fillRef idx="0">
              <a:scrgbClr r="0" g="0" b="0"/>
            </a:fillRef>
            <a:effectRef idx="0">
              <a:scrgbClr r="0" g="0" b="0"/>
            </a:effectRef>
            <a:fontRef idx="none"/>
          </p:style>
        </p:cxnSp>
      </p:grpSp>
      <p:sp>
        <p:nvSpPr>
          <p:cNvPr id="10" name="TextBox 9">
            <a:extLst>
              <a:ext uri="{FF2B5EF4-FFF2-40B4-BE49-F238E27FC236}">
                <a16:creationId xmlns:a16="http://schemas.microsoft.com/office/drawing/2014/main" id="{24139A7A-A8A1-CE4C-99AD-6F465A556010}"/>
              </a:ext>
            </a:extLst>
          </p:cNvPr>
          <p:cNvSpPr txBox="1"/>
          <p:nvPr/>
        </p:nvSpPr>
        <p:spPr>
          <a:xfrm>
            <a:off x="1926235" y="1828800"/>
            <a:ext cx="5576341"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173393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rgbClr val="5E5E5E"/>
                </a:solidFill>
                <a:effectLst/>
                <a:uFillTx/>
                <a:latin typeface="+mn-lt"/>
                <a:ea typeface="+mn-ea"/>
                <a:cs typeface="+mn-cs"/>
                <a:sym typeface="Helvetica Neue"/>
              </a:rPr>
              <a:t>Sea Breeze</a:t>
            </a:r>
          </a:p>
        </p:txBody>
      </p:sp>
      <p:sp>
        <p:nvSpPr>
          <p:cNvPr id="11" name="TextBox 10">
            <a:extLst>
              <a:ext uri="{FF2B5EF4-FFF2-40B4-BE49-F238E27FC236}">
                <a16:creationId xmlns:a16="http://schemas.microsoft.com/office/drawing/2014/main" id="{AFDA07F0-4860-9946-BF89-14D0EBECDEA2}"/>
              </a:ext>
            </a:extLst>
          </p:cNvPr>
          <p:cNvSpPr txBox="1"/>
          <p:nvPr/>
        </p:nvSpPr>
        <p:spPr>
          <a:xfrm>
            <a:off x="632086" y="3505366"/>
            <a:ext cx="4839324"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1733930" rtl="0" fontAlgn="auto" latinLnBrk="0" hangingPunct="0">
              <a:lnSpc>
                <a:spcPct val="100000"/>
              </a:lnSpc>
              <a:spcBef>
                <a:spcPts val="0"/>
              </a:spcBef>
              <a:spcAft>
                <a:spcPts val="0"/>
              </a:spcAft>
              <a:buClrTx/>
              <a:buSzTx/>
              <a:buFontTx/>
              <a:buNone/>
              <a:tabLst/>
            </a:pPr>
            <a:r>
              <a:rPr lang="en-GB" dirty="0"/>
              <a:t>There are other local effects that can cause the weather to vary from the forecast. For example, on bright summer days when the wind is light in the morning, there’s a good chance of a sea breeze later on in the day. </a:t>
            </a:r>
          </a:p>
          <a:p>
            <a:pPr marL="0" marR="0" indent="0" algn="l" defTabSz="1733930" rtl="0" fontAlgn="auto" latinLnBrk="0" hangingPunct="0">
              <a:lnSpc>
                <a:spcPct val="100000"/>
              </a:lnSpc>
              <a:spcBef>
                <a:spcPts val="0"/>
              </a:spcBef>
              <a:spcAft>
                <a:spcPts val="0"/>
              </a:spcAft>
              <a:buClrTx/>
              <a:buSzTx/>
              <a:buFontTx/>
              <a:buNone/>
              <a:tabLst/>
            </a:pPr>
            <a:endParaRPr lang="en-GB" dirty="0"/>
          </a:p>
          <a:p>
            <a:pPr marL="0" marR="0" indent="0" algn="l" defTabSz="1733930" rtl="0" fontAlgn="auto" latinLnBrk="0" hangingPunct="0">
              <a:lnSpc>
                <a:spcPct val="100000"/>
              </a:lnSpc>
              <a:spcBef>
                <a:spcPts val="0"/>
              </a:spcBef>
              <a:spcAft>
                <a:spcPts val="0"/>
              </a:spcAft>
              <a:buClrTx/>
              <a:buSzTx/>
              <a:buFontTx/>
              <a:buNone/>
              <a:tabLst/>
            </a:pPr>
            <a:r>
              <a:rPr lang="en-GB" dirty="0"/>
              <a:t>A sea breeze is a thermal wind generated by the temperature difference between the land and the sea. As the land warms up throughout the day warm air rises up from the land. This air is replaced by cooler air drawn off the sea which may generate a brisk onshore wind, either in the same or a different direction to that forecast. This effect tends to peak by mid-afternoon and can reach a good Force 4.</a:t>
            </a:r>
            <a:endParaRPr kumimoji="0" lang="en-GB" sz="1600" b="0" i="0" u="none" strike="noStrike" cap="none" spc="0" normalizeH="0" baseline="0" dirty="0">
              <a:ln>
                <a:noFill/>
              </a:ln>
              <a:solidFill>
                <a:srgbClr val="5E5E5E"/>
              </a:solidFill>
              <a:effectLst/>
              <a:uFillTx/>
              <a:latin typeface="+mn-lt"/>
              <a:ea typeface="+mn-ea"/>
              <a:cs typeface="+mn-cs"/>
              <a:sym typeface="Helvetica Neue"/>
            </a:endParaRPr>
          </a:p>
        </p:txBody>
      </p:sp>
      <p:pic>
        <p:nvPicPr>
          <p:cNvPr id="3" name="Picture 2" descr="Diagram&#10;&#10;Description automatically generated">
            <a:extLst>
              <a:ext uri="{FF2B5EF4-FFF2-40B4-BE49-F238E27FC236}">
                <a16:creationId xmlns:a16="http://schemas.microsoft.com/office/drawing/2014/main" id="{17ACC895-6158-3E4F-8BD3-BBC3A6D059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5820" y="3162299"/>
            <a:ext cx="5986894" cy="3733167"/>
          </a:xfrm>
          <a:prstGeom prst="rect">
            <a:avLst/>
          </a:prstGeom>
        </p:spPr>
      </p:pic>
    </p:spTree>
    <p:extLst>
      <p:ext uri="{BB962C8B-B14F-4D97-AF65-F5344CB8AC3E}">
        <p14:creationId xmlns:p14="http://schemas.microsoft.com/office/powerpoint/2010/main" val="248853954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8CC8432-E47E-F24F-8BA4-D64C3DB0C1B0}"/>
              </a:ext>
            </a:extLst>
          </p:cNvPr>
          <p:cNvGrpSpPr/>
          <p:nvPr/>
        </p:nvGrpSpPr>
        <p:grpSpPr>
          <a:xfrm>
            <a:off x="1528996" y="494216"/>
            <a:ext cx="9549569" cy="1499473"/>
            <a:chOff x="1528996" y="494216"/>
            <a:chExt cx="9549569" cy="1499473"/>
          </a:xfrm>
        </p:grpSpPr>
        <p:sp>
          <p:nvSpPr>
            <p:cNvPr id="4" name="TextBox 3">
              <a:extLst>
                <a:ext uri="{FF2B5EF4-FFF2-40B4-BE49-F238E27FC236}">
                  <a16:creationId xmlns:a16="http://schemas.microsoft.com/office/drawing/2014/main" id="{0677837D-E8D1-2548-8B9F-78B714F24139}"/>
                </a:ext>
              </a:extLst>
            </p:cNvPr>
            <p:cNvSpPr txBox="1"/>
            <p:nvPr/>
          </p:nvSpPr>
          <p:spPr>
            <a:xfrm>
              <a:off x="1528996" y="495102"/>
              <a:ext cx="7285220"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en-GB" sz="8000" b="0" i="0" u="none" strike="noStrike" cap="none" spc="0" normalizeH="0" baseline="0" dirty="0">
                  <a:ln>
                    <a:noFill/>
                  </a:ln>
                  <a:solidFill>
                    <a:schemeClr val="accent1">
                      <a:lumMod val="50000"/>
                    </a:schemeClr>
                  </a:solidFill>
                  <a:effectLst/>
                  <a:uFillTx/>
                  <a:latin typeface="+mn-lt"/>
                  <a:ea typeface="+mn-ea"/>
                  <a:cs typeface="+mn-cs"/>
                  <a:sym typeface="Helvetica Neue"/>
                </a:rPr>
                <a:t>Basic</a:t>
              </a:r>
              <a:r>
                <a:rPr kumimoji="0" lang="en-GB" sz="8000" b="0" i="0" u="none" strike="noStrike" cap="none" spc="0" normalizeH="0" baseline="0" dirty="0">
                  <a:ln>
                    <a:noFill/>
                  </a:ln>
                  <a:solidFill>
                    <a:srgbClr val="5E5E5E"/>
                  </a:solidFill>
                  <a:effectLst/>
                  <a:uFillTx/>
                  <a:latin typeface="+mn-lt"/>
                  <a:ea typeface="+mn-ea"/>
                  <a:cs typeface="+mn-cs"/>
                  <a:sym typeface="Helvetica Neue"/>
                </a:rPr>
                <a:t> </a:t>
              </a:r>
              <a:r>
                <a:rPr kumimoji="0" lang="en-GB" sz="8000" b="0" i="0" u="none" strike="noStrike" cap="none" spc="0" normalizeH="0" baseline="0" dirty="0">
                  <a:ln>
                    <a:noFill/>
                  </a:ln>
                  <a:solidFill>
                    <a:schemeClr val="accent1">
                      <a:lumMod val="50000"/>
                    </a:schemeClr>
                  </a:solidFill>
                  <a:effectLst/>
                  <a:uFillTx/>
                  <a:latin typeface="+mn-lt"/>
                  <a:ea typeface="+mn-ea"/>
                  <a:cs typeface="+mn-cs"/>
                  <a:sym typeface="Helvetica Neue"/>
                </a:rPr>
                <a:t>Weather</a:t>
              </a:r>
            </a:p>
          </p:txBody>
        </p:sp>
        <p:pic>
          <p:nvPicPr>
            <p:cNvPr id="5" name="Picture 4" descr="A picture containing icon&#10;&#10;Description automatically generated">
              <a:extLst>
                <a:ext uri="{FF2B5EF4-FFF2-40B4-BE49-F238E27FC236}">
                  <a16:creationId xmlns:a16="http://schemas.microsoft.com/office/drawing/2014/main" id="{3B6C0211-C146-F24B-A582-1D4C029833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8394" y="494216"/>
              <a:ext cx="1010171" cy="1499473"/>
            </a:xfrm>
            <a:prstGeom prst="rect">
              <a:avLst/>
            </a:prstGeom>
          </p:spPr>
        </p:pic>
        <p:cxnSp>
          <p:nvCxnSpPr>
            <p:cNvPr id="6" name="Straight Connector 5">
              <a:extLst>
                <a:ext uri="{FF2B5EF4-FFF2-40B4-BE49-F238E27FC236}">
                  <a16:creationId xmlns:a16="http://schemas.microsoft.com/office/drawing/2014/main" id="{10891D9B-9A01-474B-B99A-CCCF69391B09}"/>
                </a:ext>
              </a:extLst>
            </p:cNvPr>
            <p:cNvCxnSpPr/>
            <p:nvPr/>
          </p:nvCxnSpPr>
          <p:spPr>
            <a:xfrm>
              <a:off x="1926235" y="1723869"/>
              <a:ext cx="8142158" cy="0"/>
            </a:xfrm>
            <a:prstGeom prst="line">
              <a:avLst/>
            </a:prstGeom>
            <a:noFill/>
            <a:ln w="50800" cap="flat">
              <a:solidFill>
                <a:schemeClr val="accent4">
                  <a:lumMod val="75000"/>
                </a:schemeClr>
              </a:solidFill>
              <a:prstDash val="solid"/>
              <a:miter lim="400000"/>
            </a:ln>
            <a:effectLst/>
            <a:sp3d/>
          </p:spPr>
          <p:style>
            <a:lnRef idx="0">
              <a:scrgbClr r="0" g="0" b="0"/>
            </a:lnRef>
            <a:fillRef idx="0">
              <a:scrgbClr r="0" g="0" b="0"/>
            </a:fillRef>
            <a:effectRef idx="0">
              <a:scrgbClr r="0" g="0" b="0"/>
            </a:effectRef>
            <a:fontRef idx="none"/>
          </p:style>
        </p:cxnSp>
      </p:grpSp>
      <p:sp>
        <p:nvSpPr>
          <p:cNvPr id="10" name="TextBox 9">
            <a:extLst>
              <a:ext uri="{FF2B5EF4-FFF2-40B4-BE49-F238E27FC236}">
                <a16:creationId xmlns:a16="http://schemas.microsoft.com/office/drawing/2014/main" id="{24139A7A-A8A1-CE4C-99AD-6F465A556010}"/>
              </a:ext>
            </a:extLst>
          </p:cNvPr>
          <p:cNvSpPr txBox="1"/>
          <p:nvPr/>
        </p:nvSpPr>
        <p:spPr>
          <a:xfrm>
            <a:off x="1926235" y="1828800"/>
            <a:ext cx="5576341"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173393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rgbClr val="5E5E5E"/>
                </a:solidFill>
                <a:effectLst/>
                <a:uFillTx/>
                <a:latin typeface="+mn-lt"/>
                <a:ea typeface="+mn-ea"/>
                <a:cs typeface="+mn-cs"/>
                <a:sym typeface="Helvetica Neue"/>
              </a:rPr>
              <a:t>Sea Breeze</a:t>
            </a:r>
          </a:p>
        </p:txBody>
      </p:sp>
      <p:sp>
        <p:nvSpPr>
          <p:cNvPr id="11" name="TextBox 10">
            <a:extLst>
              <a:ext uri="{FF2B5EF4-FFF2-40B4-BE49-F238E27FC236}">
                <a16:creationId xmlns:a16="http://schemas.microsoft.com/office/drawing/2014/main" id="{AFDA07F0-4860-9946-BF89-14D0EBECDEA2}"/>
              </a:ext>
            </a:extLst>
          </p:cNvPr>
          <p:cNvSpPr txBox="1"/>
          <p:nvPr/>
        </p:nvSpPr>
        <p:spPr>
          <a:xfrm>
            <a:off x="632086" y="4120922"/>
            <a:ext cx="4839324" cy="25648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1733930" rtl="0" fontAlgn="auto" latinLnBrk="0" hangingPunct="0">
              <a:lnSpc>
                <a:spcPct val="100000"/>
              </a:lnSpc>
              <a:spcBef>
                <a:spcPts val="0"/>
              </a:spcBef>
              <a:spcAft>
                <a:spcPts val="0"/>
              </a:spcAft>
              <a:buClrTx/>
              <a:buSzTx/>
              <a:buFontTx/>
              <a:buNone/>
              <a:tabLst/>
            </a:pPr>
            <a:r>
              <a:rPr lang="en-GB" dirty="0"/>
              <a:t>The presence of strong sunshine is not a guarantee of a sea breeze, as even a light local wind can sometimes destroy this effect.</a:t>
            </a:r>
          </a:p>
          <a:p>
            <a:pPr marL="0" marR="0" indent="0" algn="l" defTabSz="1733930" rtl="0" fontAlgn="auto" latinLnBrk="0" hangingPunct="0">
              <a:lnSpc>
                <a:spcPct val="100000"/>
              </a:lnSpc>
              <a:spcBef>
                <a:spcPts val="0"/>
              </a:spcBef>
              <a:spcAft>
                <a:spcPts val="0"/>
              </a:spcAft>
              <a:buClrTx/>
              <a:buSzTx/>
              <a:buFontTx/>
              <a:buNone/>
              <a:tabLst/>
            </a:pPr>
            <a:endParaRPr kumimoji="0" lang="en-GB" sz="1600" b="0" i="0" u="none" strike="noStrike" cap="none" spc="0" normalizeH="0" baseline="0" dirty="0">
              <a:ln>
                <a:noFill/>
              </a:ln>
              <a:solidFill>
                <a:srgbClr val="5E5E5E"/>
              </a:solidFill>
              <a:effectLst/>
              <a:uFillTx/>
              <a:latin typeface="+mn-lt"/>
              <a:ea typeface="+mn-ea"/>
              <a:cs typeface="+mn-cs"/>
              <a:sym typeface="Helvetica Neue"/>
            </a:endParaRPr>
          </a:p>
          <a:p>
            <a:pPr marL="0" marR="0" indent="0" algn="l" defTabSz="1733930" rtl="0" fontAlgn="auto" latinLnBrk="0" hangingPunct="0">
              <a:lnSpc>
                <a:spcPct val="100000"/>
              </a:lnSpc>
              <a:spcBef>
                <a:spcPts val="0"/>
              </a:spcBef>
              <a:spcAft>
                <a:spcPts val="0"/>
              </a:spcAft>
              <a:buClrTx/>
              <a:buSzTx/>
              <a:buFontTx/>
              <a:buNone/>
              <a:tabLst/>
            </a:pPr>
            <a:r>
              <a:rPr lang="en-GB" dirty="0"/>
              <a:t>A tell-tale sign that a sea breeze is on its way is the formation of light, fluffy clouds over the coast. This means that hot air is rising and condensing.</a:t>
            </a:r>
          </a:p>
          <a:p>
            <a:pPr marL="0" marR="0" indent="0" algn="l" defTabSz="1733930" rtl="0" fontAlgn="auto" latinLnBrk="0" hangingPunct="0">
              <a:lnSpc>
                <a:spcPct val="100000"/>
              </a:lnSpc>
              <a:spcBef>
                <a:spcPts val="0"/>
              </a:spcBef>
              <a:spcAft>
                <a:spcPts val="0"/>
              </a:spcAft>
              <a:buClrTx/>
              <a:buSzTx/>
              <a:buFontTx/>
              <a:buNone/>
              <a:tabLst/>
            </a:pPr>
            <a:endParaRPr kumimoji="0" lang="en-GB" sz="1600" b="0" i="0" u="none" strike="noStrike" cap="none" spc="0" normalizeH="0" baseline="0" dirty="0">
              <a:ln>
                <a:noFill/>
              </a:ln>
              <a:solidFill>
                <a:srgbClr val="5E5E5E"/>
              </a:solidFill>
              <a:effectLst/>
              <a:uFillTx/>
              <a:latin typeface="+mn-lt"/>
              <a:ea typeface="+mn-ea"/>
              <a:cs typeface="+mn-cs"/>
              <a:sym typeface="Helvetica Neue"/>
            </a:endParaRPr>
          </a:p>
          <a:p>
            <a:pPr marL="0" marR="0" indent="0" algn="l" defTabSz="1733930" rtl="0" fontAlgn="auto" latinLnBrk="0" hangingPunct="0">
              <a:lnSpc>
                <a:spcPct val="100000"/>
              </a:lnSpc>
              <a:spcBef>
                <a:spcPts val="0"/>
              </a:spcBef>
              <a:spcAft>
                <a:spcPts val="0"/>
              </a:spcAft>
              <a:buClrTx/>
              <a:buSzTx/>
              <a:buFontTx/>
              <a:buNone/>
              <a:tabLst/>
            </a:pPr>
            <a:r>
              <a:rPr lang="en-GB" dirty="0"/>
              <a:t>For more in-depth knowledge on weather patterns, check out the RYA Weather Handbook.</a:t>
            </a:r>
            <a:endParaRPr kumimoji="0" lang="en-GB" sz="1600" b="0" i="0" u="none" strike="noStrike" cap="none" spc="0" normalizeH="0" baseline="0" dirty="0">
              <a:ln>
                <a:noFill/>
              </a:ln>
              <a:solidFill>
                <a:srgbClr val="5E5E5E"/>
              </a:solidFill>
              <a:effectLst/>
              <a:uFillTx/>
              <a:latin typeface="+mn-lt"/>
              <a:ea typeface="+mn-ea"/>
              <a:cs typeface="+mn-cs"/>
              <a:sym typeface="Helvetica Neue"/>
            </a:endParaRPr>
          </a:p>
        </p:txBody>
      </p:sp>
      <p:pic>
        <p:nvPicPr>
          <p:cNvPr id="3" name="Picture 2" descr="Diagram&#10;&#10;Description automatically generated">
            <a:extLst>
              <a:ext uri="{FF2B5EF4-FFF2-40B4-BE49-F238E27FC236}">
                <a16:creationId xmlns:a16="http://schemas.microsoft.com/office/drawing/2014/main" id="{17ACC895-6158-3E4F-8BD3-BBC3A6D059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5820" y="3162299"/>
            <a:ext cx="5986894" cy="3733167"/>
          </a:xfrm>
          <a:prstGeom prst="rect">
            <a:avLst/>
          </a:prstGeom>
        </p:spPr>
      </p:pic>
    </p:spTree>
    <p:extLst>
      <p:ext uri="{BB962C8B-B14F-4D97-AF65-F5344CB8AC3E}">
        <p14:creationId xmlns:p14="http://schemas.microsoft.com/office/powerpoint/2010/main" val="333184552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8CC8432-E47E-F24F-8BA4-D64C3DB0C1B0}"/>
              </a:ext>
            </a:extLst>
          </p:cNvPr>
          <p:cNvGrpSpPr/>
          <p:nvPr/>
        </p:nvGrpSpPr>
        <p:grpSpPr>
          <a:xfrm>
            <a:off x="1528996" y="494216"/>
            <a:ext cx="9549569" cy="1499473"/>
            <a:chOff x="1528996" y="494216"/>
            <a:chExt cx="9549569" cy="1499473"/>
          </a:xfrm>
        </p:grpSpPr>
        <p:sp>
          <p:nvSpPr>
            <p:cNvPr id="4" name="TextBox 3">
              <a:extLst>
                <a:ext uri="{FF2B5EF4-FFF2-40B4-BE49-F238E27FC236}">
                  <a16:creationId xmlns:a16="http://schemas.microsoft.com/office/drawing/2014/main" id="{0677837D-E8D1-2548-8B9F-78B714F24139}"/>
                </a:ext>
              </a:extLst>
            </p:cNvPr>
            <p:cNvSpPr txBox="1"/>
            <p:nvPr/>
          </p:nvSpPr>
          <p:spPr>
            <a:xfrm>
              <a:off x="1528996" y="495102"/>
              <a:ext cx="7285220"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en-GB" sz="8000" b="0" i="0" u="none" strike="noStrike" cap="none" spc="0" normalizeH="0" baseline="0" dirty="0">
                  <a:ln>
                    <a:noFill/>
                  </a:ln>
                  <a:solidFill>
                    <a:schemeClr val="accent1">
                      <a:lumMod val="50000"/>
                    </a:schemeClr>
                  </a:solidFill>
                  <a:effectLst/>
                  <a:uFillTx/>
                  <a:latin typeface="+mn-lt"/>
                  <a:ea typeface="+mn-ea"/>
                  <a:cs typeface="+mn-cs"/>
                  <a:sym typeface="Helvetica Neue"/>
                </a:rPr>
                <a:t>Basic</a:t>
              </a:r>
              <a:r>
                <a:rPr kumimoji="0" lang="en-GB" sz="8000" b="0" i="0" u="none" strike="noStrike" cap="none" spc="0" normalizeH="0" baseline="0" dirty="0">
                  <a:ln>
                    <a:noFill/>
                  </a:ln>
                  <a:solidFill>
                    <a:srgbClr val="5E5E5E"/>
                  </a:solidFill>
                  <a:effectLst/>
                  <a:uFillTx/>
                  <a:latin typeface="+mn-lt"/>
                  <a:ea typeface="+mn-ea"/>
                  <a:cs typeface="+mn-cs"/>
                  <a:sym typeface="Helvetica Neue"/>
                </a:rPr>
                <a:t> </a:t>
              </a:r>
              <a:r>
                <a:rPr kumimoji="0" lang="en-GB" sz="8000" b="0" i="0" u="none" strike="noStrike" cap="none" spc="0" normalizeH="0" baseline="0" dirty="0">
                  <a:ln>
                    <a:noFill/>
                  </a:ln>
                  <a:solidFill>
                    <a:schemeClr val="accent1">
                      <a:lumMod val="50000"/>
                    </a:schemeClr>
                  </a:solidFill>
                  <a:effectLst/>
                  <a:uFillTx/>
                  <a:latin typeface="+mn-lt"/>
                  <a:ea typeface="+mn-ea"/>
                  <a:cs typeface="+mn-cs"/>
                  <a:sym typeface="Helvetica Neue"/>
                </a:rPr>
                <a:t>Weather</a:t>
              </a:r>
            </a:p>
          </p:txBody>
        </p:sp>
        <p:pic>
          <p:nvPicPr>
            <p:cNvPr id="5" name="Picture 4" descr="A picture containing icon&#10;&#10;Description automatically generated">
              <a:extLst>
                <a:ext uri="{FF2B5EF4-FFF2-40B4-BE49-F238E27FC236}">
                  <a16:creationId xmlns:a16="http://schemas.microsoft.com/office/drawing/2014/main" id="{3B6C0211-C146-F24B-A582-1D4C029833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8394" y="494216"/>
              <a:ext cx="1010171" cy="1499473"/>
            </a:xfrm>
            <a:prstGeom prst="rect">
              <a:avLst/>
            </a:prstGeom>
          </p:spPr>
        </p:pic>
        <p:cxnSp>
          <p:nvCxnSpPr>
            <p:cNvPr id="6" name="Straight Connector 5">
              <a:extLst>
                <a:ext uri="{FF2B5EF4-FFF2-40B4-BE49-F238E27FC236}">
                  <a16:creationId xmlns:a16="http://schemas.microsoft.com/office/drawing/2014/main" id="{10891D9B-9A01-474B-B99A-CCCF69391B09}"/>
                </a:ext>
              </a:extLst>
            </p:cNvPr>
            <p:cNvCxnSpPr/>
            <p:nvPr/>
          </p:nvCxnSpPr>
          <p:spPr>
            <a:xfrm>
              <a:off x="1926235" y="1723869"/>
              <a:ext cx="8142158" cy="0"/>
            </a:xfrm>
            <a:prstGeom prst="line">
              <a:avLst/>
            </a:prstGeom>
            <a:noFill/>
            <a:ln w="50800" cap="flat">
              <a:solidFill>
                <a:schemeClr val="accent4">
                  <a:lumMod val="75000"/>
                </a:schemeClr>
              </a:solidFill>
              <a:prstDash val="solid"/>
              <a:miter lim="400000"/>
            </a:ln>
            <a:effectLst/>
            <a:sp3d/>
          </p:spPr>
          <p:style>
            <a:lnRef idx="0">
              <a:scrgbClr r="0" g="0" b="0"/>
            </a:lnRef>
            <a:fillRef idx="0">
              <a:scrgbClr r="0" g="0" b="0"/>
            </a:fillRef>
            <a:effectRef idx="0">
              <a:scrgbClr r="0" g="0" b="0"/>
            </a:effectRef>
            <a:fontRef idx="none"/>
          </p:style>
        </p:cxnSp>
      </p:grpSp>
      <p:sp>
        <p:nvSpPr>
          <p:cNvPr id="10" name="TextBox 9">
            <a:extLst>
              <a:ext uri="{FF2B5EF4-FFF2-40B4-BE49-F238E27FC236}">
                <a16:creationId xmlns:a16="http://schemas.microsoft.com/office/drawing/2014/main" id="{24139A7A-A8A1-CE4C-99AD-6F465A556010}"/>
              </a:ext>
            </a:extLst>
          </p:cNvPr>
          <p:cNvSpPr txBox="1"/>
          <p:nvPr/>
        </p:nvSpPr>
        <p:spPr>
          <a:xfrm>
            <a:off x="1926235" y="1828800"/>
            <a:ext cx="5576341"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173393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rgbClr val="5E5E5E"/>
                </a:solidFill>
                <a:effectLst/>
                <a:uFillTx/>
                <a:latin typeface="+mn-lt"/>
                <a:ea typeface="+mn-ea"/>
                <a:cs typeface="+mn-cs"/>
                <a:sym typeface="Helvetica Neue"/>
              </a:rPr>
              <a:t>Getting a Forecast</a:t>
            </a:r>
          </a:p>
        </p:txBody>
      </p:sp>
      <p:sp>
        <p:nvSpPr>
          <p:cNvPr id="11" name="TextBox 10">
            <a:extLst>
              <a:ext uri="{FF2B5EF4-FFF2-40B4-BE49-F238E27FC236}">
                <a16:creationId xmlns:a16="http://schemas.microsoft.com/office/drawing/2014/main" id="{AFDA07F0-4860-9946-BF89-14D0EBECDEA2}"/>
              </a:ext>
            </a:extLst>
          </p:cNvPr>
          <p:cNvSpPr txBox="1"/>
          <p:nvPr/>
        </p:nvSpPr>
        <p:spPr>
          <a:xfrm>
            <a:off x="572126" y="3227453"/>
            <a:ext cx="4839324"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1733930" rtl="0" fontAlgn="auto" latinLnBrk="0" hangingPunct="0">
              <a:lnSpc>
                <a:spcPct val="100000"/>
              </a:lnSpc>
              <a:spcBef>
                <a:spcPts val="0"/>
              </a:spcBef>
              <a:spcAft>
                <a:spcPts val="0"/>
              </a:spcAft>
              <a:buClrTx/>
              <a:buSzTx/>
              <a:buFontTx/>
              <a:buNone/>
              <a:tabLst/>
            </a:pPr>
            <a:r>
              <a:rPr lang="en-GB" dirty="0"/>
              <a:t>You do not need detailed knowledge of weather to go sailing but its is important to get a forecast. </a:t>
            </a:r>
          </a:p>
          <a:p>
            <a:pPr marL="0" marR="0" indent="0" algn="l" defTabSz="1733930" rtl="0" fontAlgn="auto" latinLnBrk="0" hangingPunct="0">
              <a:lnSpc>
                <a:spcPct val="100000"/>
              </a:lnSpc>
              <a:spcBef>
                <a:spcPts val="0"/>
              </a:spcBef>
              <a:spcAft>
                <a:spcPts val="0"/>
              </a:spcAft>
              <a:buClrTx/>
              <a:buSzTx/>
              <a:buFontTx/>
              <a:buNone/>
              <a:tabLst/>
            </a:pPr>
            <a:endParaRPr kumimoji="0" lang="en-GB" sz="1600" b="0" i="0" u="none" strike="noStrike" cap="none" spc="0" normalizeH="0" baseline="0" dirty="0">
              <a:ln>
                <a:noFill/>
              </a:ln>
              <a:solidFill>
                <a:srgbClr val="5E5E5E"/>
              </a:solidFill>
              <a:effectLst/>
              <a:uFillTx/>
              <a:latin typeface="+mn-lt"/>
              <a:ea typeface="+mn-ea"/>
              <a:cs typeface="+mn-cs"/>
              <a:sym typeface="Helvetica Neue"/>
            </a:endParaRPr>
          </a:p>
          <a:p>
            <a:pPr marL="0" marR="0" indent="0" algn="l" defTabSz="1733930" rtl="0" fontAlgn="auto" latinLnBrk="0" hangingPunct="0">
              <a:lnSpc>
                <a:spcPct val="100000"/>
              </a:lnSpc>
              <a:spcBef>
                <a:spcPts val="0"/>
              </a:spcBef>
              <a:spcAft>
                <a:spcPts val="0"/>
              </a:spcAft>
              <a:buClrTx/>
              <a:buSzTx/>
              <a:buFontTx/>
              <a:buNone/>
              <a:tabLst/>
            </a:pPr>
            <a:r>
              <a:rPr lang="en-GB" dirty="0"/>
              <a:t>Check the forecast for wind strength and direction as well as poor visibility or fog.</a:t>
            </a:r>
            <a:endParaRPr kumimoji="0" lang="en-GB" sz="1600" b="0" i="0" u="none" strike="noStrike" cap="none" spc="0" normalizeH="0" baseline="0" dirty="0">
              <a:ln>
                <a:noFill/>
              </a:ln>
              <a:solidFill>
                <a:srgbClr val="5E5E5E"/>
              </a:solidFill>
              <a:effectLst/>
              <a:uFillTx/>
              <a:latin typeface="+mn-lt"/>
              <a:ea typeface="+mn-ea"/>
              <a:cs typeface="+mn-cs"/>
              <a:sym typeface="Helvetica Neue"/>
            </a:endParaRPr>
          </a:p>
        </p:txBody>
      </p:sp>
      <p:pic>
        <p:nvPicPr>
          <p:cNvPr id="7" name="Picture 6" descr="A picture containing sky, water, nature, clouds&#10;&#10;Description automatically generated">
            <a:extLst>
              <a:ext uri="{FF2B5EF4-FFF2-40B4-BE49-F238E27FC236}">
                <a16:creationId xmlns:a16="http://schemas.microsoft.com/office/drawing/2014/main" id="{7DBDB53F-8E82-7C46-9A49-224E29AA22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8658" y="3227453"/>
            <a:ext cx="6244016" cy="3512259"/>
          </a:xfrm>
          <a:prstGeom prst="rect">
            <a:avLst/>
          </a:prstGeom>
        </p:spPr>
      </p:pic>
      <p:sp>
        <p:nvSpPr>
          <p:cNvPr id="9" name="TextBox 8">
            <a:extLst>
              <a:ext uri="{FF2B5EF4-FFF2-40B4-BE49-F238E27FC236}">
                <a16:creationId xmlns:a16="http://schemas.microsoft.com/office/drawing/2014/main" id="{10779EE7-E684-3640-AF30-0F6B472F97F2}"/>
              </a:ext>
            </a:extLst>
          </p:cNvPr>
          <p:cNvSpPr txBox="1"/>
          <p:nvPr/>
        </p:nvSpPr>
        <p:spPr>
          <a:xfrm>
            <a:off x="572126" y="4834379"/>
            <a:ext cx="4839324"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1733930" rtl="0" fontAlgn="auto" latinLnBrk="0" hangingPunct="0">
              <a:lnSpc>
                <a:spcPct val="100000"/>
              </a:lnSpc>
              <a:spcBef>
                <a:spcPts val="0"/>
              </a:spcBef>
              <a:spcAft>
                <a:spcPts val="0"/>
              </a:spcAft>
              <a:buClrTx/>
              <a:buSzTx/>
              <a:buFontTx/>
              <a:buNone/>
              <a:tabLst/>
            </a:pPr>
            <a:r>
              <a:rPr kumimoji="0" lang="en-GB" sz="1600" b="0" i="0" u="none" strike="noStrike" cap="none" spc="0" normalizeH="0" baseline="0" dirty="0">
                <a:ln>
                  <a:noFill/>
                </a:ln>
                <a:solidFill>
                  <a:srgbClr val="5E5E5E"/>
                </a:solidFill>
                <a:effectLst/>
                <a:uFillTx/>
                <a:latin typeface="+mn-lt"/>
                <a:ea typeface="+mn-ea"/>
                <a:cs typeface="+mn-cs"/>
                <a:sym typeface="Helvetica Neue"/>
              </a:rPr>
              <a:t>Good sources of weather information include:</a:t>
            </a:r>
          </a:p>
        </p:txBody>
      </p:sp>
      <p:sp>
        <p:nvSpPr>
          <p:cNvPr id="12" name="TextBox 11">
            <a:extLst>
              <a:ext uri="{FF2B5EF4-FFF2-40B4-BE49-F238E27FC236}">
                <a16:creationId xmlns:a16="http://schemas.microsoft.com/office/drawing/2014/main" id="{3628BE80-639D-1246-81C2-AA3F8ED7E8EF}"/>
              </a:ext>
            </a:extLst>
          </p:cNvPr>
          <p:cNvSpPr txBox="1"/>
          <p:nvPr/>
        </p:nvSpPr>
        <p:spPr>
          <a:xfrm>
            <a:off x="572126" y="5221672"/>
            <a:ext cx="4332157"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285750" marR="0" indent="-285750" algn="l" defTabSz="1733930" rtl="0" fontAlgn="auto" latinLnBrk="0" hangingPunct="0">
              <a:lnSpc>
                <a:spcPct val="150000"/>
              </a:lnSpc>
              <a:spcBef>
                <a:spcPts val="0"/>
              </a:spcBef>
              <a:spcAft>
                <a:spcPts val="0"/>
              </a:spcAft>
              <a:buClrTx/>
              <a:buSzTx/>
              <a:buFont typeface="Arial" panose="020B0604020202020204" pitchFamily="34" charset="0"/>
              <a:buChar char="•"/>
              <a:tabLst/>
            </a:pPr>
            <a:r>
              <a:rPr kumimoji="0" lang="en-GB" sz="1600" b="0" i="0" u="none" strike="noStrike" cap="none" spc="0" normalizeH="0" baseline="0" dirty="0">
                <a:ln>
                  <a:noFill/>
                </a:ln>
                <a:solidFill>
                  <a:srgbClr val="C00000"/>
                </a:solidFill>
                <a:effectLst/>
                <a:uFillTx/>
                <a:latin typeface="+mn-lt"/>
                <a:ea typeface="+mn-ea"/>
                <a:cs typeface="+mn-cs"/>
                <a:sym typeface="Helvetica Neue"/>
              </a:rPr>
              <a:t>Various websites</a:t>
            </a:r>
          </a:p>
          <a:p>
            <a:pPr marL="285750" marR="0" indent="-285750" algn="l" defTabSz="1733930" rtl="0" fontAlgn="auto" latinLnBrk="0" hangingPunct="0">
              <a:lnSpc>
                <a:spcPct val="150000"/>
              </a:lnSpc>
              <a:spcBef>
                <a:spcPts val="0"/>
              </a:spcBef>
              <a:spcAft>
                <a:spcPts val="0"/>
              </a:spcAft>
              <a:buClrTx/>
              <a:buSzTx/>
              <a:buFont typeface="Arial" panose="020B0604020202020204" pitchFamily="34" charset="0"/>
              <a:buChar char="•"/>
              <a:tabLst/>
            </a:pPr>
            <a:r>
              <a:rPr lang="en-GB" dirty="0">
                <a:solidFill>
                  <a:srgbClr val="C00000"/>
                </a:solidFill>
              </a:rPr>
              <a:t>Mobile apps</a:t>
            </a:r>
            <a:endParaRPr kumimoji="0" lang="en-GB" sz="1600" b="0" i="0" u="none" strike="noStrike" cap="none" spc="0" normalizeH="0" baseline="0" dirty="0">
              <a:ln>
                <a:noFill/>
              </a:ln>
              <a:solidFill>
                <a:srgbClr val="C00000"/>
              </a:solidFill>
              <a:effectLst/>
              <a:uFillTx/>
              <a:latin typeface="+mn-lt"/>
              <a:ea typeface="+mn-ea"/>
              <a:cs typeface="+mn-cs"/>
              <a:sym typeface="Helvetica Neue"/>
            </a:endParaRPr>
          </a:p>
          <a:p>
            <a:pPr marL="285750" marR="0" indent="-285750" algn="l" defTabSz="1733930" rtl="0" fontAlgn="auto" latinLnBrk="0" hangingPunct="0">
              <a:lnSpc>
                <a:spcPct val="150000"/>
              </a:lnSpc>
              <a:spcBef>
                <a:spcPts val="0"/>
              </a:spcBef>
              <a:spcAft>
                <a:spcPts val="0"/>
              </a:spcAft>
              <a:buClrTx/>
              <a:buSzTx/>
              <a:buFont typeface="Arial" panose="020B0604020202020204" pitchFamily="34" charset="0"/>
              <a:buChar char="•"/>
              <a:tabLst/>
            </a:pPr>
            <a:r>
              <a:rPr lang="en-GB" dirty="0">
                <a:solidFill>
                  <a:srgbClr val="C00000"/>
                </a:solidFill>
              </a:rPr>
              <a:t>Radio</a:t>
            </a:r>
          </a:p>
          <a:p>
            <a:pPr marL="285750" marR="0" indent="-285750" algn="l" defTabSz="1733930" rtl="0" fontAlgn="auto" latinLnBrk="0" hangingPunct="0">
              <a:lnSpc>
                <a:spcPct val="150000"/>
              </a:lnSpc>
              <a:spcBef>
                <a:spcPts val="0"/>
              </a:spcBef>
              <a:spcAft>
                <a:spcPts val="0"/>
              </a:spcAft>
              <a:buClrTx/>
              <a:buSzTx/>
              <a:buFont typeface="Arial" panose="020B0604020202020204" pitchFamily="34" charset="0"/>
              <a:buChar char="•"/>
              <a:tabLst/>
            </a:pPr>
            <a:r>
              <a:rPr kumimoji="0" lang="en-GB" sz="1600" b="0" i="0" u="none" strike="noStrike" cap="none" spc="0" normalizeH="0" baseline="0" dirty="0">
                <a:ln>
                  <a:noFill/>
                </a:ln>
                <a:solidFill>
                  <a:srgbClr val="C00000"/>
                </a:solidFill>
                <a:effectLst/>
                <a:uFillTx/>
                <a:latin typeface="+mn-lt"/>
                <a:ea typeface="+mn-ea"/>
                <a:cs typeface="+mn-cs"/>
                <a:sym typeface="Helvetica Neue"/>
              </a:rPr>
              <a:t>Television</a:t>
            </a:r>
          </a:p>
          <a:p>
            <a:pPr marL="285750" marR="0" indent="-285750" algn="l" defTabSz="1733930" rtl="0" fontAlgn="auto" latinLnBrk="0" hangingPunct="0">
              <a:lnSpc>
                <a:spcPct val="150000"/>
              </a:lnSpc>
              <a:spcBef>
                <a:spcPts val="0"/>
              </a:spcBef>
              <a:spcAft>
                <a:spcPts val="0"/>
              </a:spcAft>
              <a:buClrTx/>
              <a:buSzTx/>
              <a:buFont typeface="Arial" panose="020B0604020202020204" pitchFamily="34" charset="0"/>
              <a:buChar char="•"/>
              <a:tabLst/>
            </a:pPr>
            <a:r>
              <a:rPr lang="en-GB" dirty="0">
                <a:solidFill>
                  <a:srgbClr val="C00000"/>
                </a:solidFill>
              </a:rPr>
              <a:t>Phone</a:t>
            </a:r>
          </a:p>
          <a:p>
            <a:pPr marL="285750" marR="0" indent="-285750" algn="l" defTabSz="1733930" rtl="0" fontAlgn="auto" latinLnBrk="0" hangingPunct="0">
              <a:lnSpc>
                <a:spcPct val="150000"/>
              </a:lnSpc>
              <a:spcBef>
                <a:spcPts val="0"/>
              </a:spcBef>
              <a:spcAft>
                <a:spcPts val="0"/>
              </a:spcAft>
              <a:buClrTx/>
              <a:buSzTx/>
              <a:buFont typeface="Arial" panose="020B0604020202020204" pitchFamily="34" charset="0"/>
              <a:buChar char="•"/>
              <a:tabLst/>
            </a:pPr>
            <a:r>
              <a:rPr kumimoji="0" lang="en-GB" sz="1600" b="0" i="0" u="none" strike="noStrike" cap="none" spc="0" normalizeH="0" baseline="0" dirty="0">
                <a:ln>
                  <a:noFill/>
                </a:ln>
                <a:solidFill>
                  <a:srgbClr val="C00000"/>
                </a:solidFill>
                <a:effectLst/>
                <a:uFillTx/>
                <a:latin typeface="+mn-lt"/>
                <a:ea typeface="+mn-ea"/>
                <a:cs typeface="+mn-cs"/>
                <a:sym typeface="Helvetica Neue"/>
              </a:rPr>
              <a:t>Harbour master office</a:t>
            </a:r>
          </a:p>
        </p:txBody>
      </p:sp>
    </p:spTree>
    <p:extLst>
      <p:ext uri="{BB962C8B-B14F-4D97-AF65-F5344CB8AC3E}">
        <p14:creationId xmlns:p14="http://schemas.microsoft.com/office/powerpoint/2010/main" val="13419398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8CC8432-E47E-F24F-8BA4-D64C3DB0C1B0}"/>
              </a:ext>
            </a:extLst>
          </p:cNvPr>
          <p:cNvGrpSpPr/>
          <p:nvPr/>
        </p:nvGrpSpPr>
        <p:grpSpPr>
          <a:xfrm>
            <a:off x="1528996" y="494216"/>
            <a:ext cx="9549569" cy="1499473"/>
            <a:chOff x="1528996" y="494216"/>
            <a:chExt cx="9549569" cy="1499473"/>
          </a:xfrm>
        </p:grpSpPr>
        <p:sp>
          <p:nvSpPr>
            <p:cNvPr id="4" name="TextBox 3">
              <a:extLst>
                <a:ext uri="{FF2B5EF4-FFF2-40B4-BE49-F238E27FC236}">
                  <a16:creationId xmlns:a16="http://schemas.microsoft.com/office/drawing/2014/main" id="{0677837D-E8D1-2548-8B9F-78B714F24139}"/>
                </a:ext>
              </a:extLst>
            </p:cNvPr>
            <p:cNvSpPr txBox="1"/>
            <p:nvPr/>
          </p:nvSpPr>
          <p:spPr>
            <a:xfrm>
              <a:off x="1528996" y="495102"/>
              <a:ext cx="7285220"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en-GB" sz="8000" b="0" i="0" u="none" strike="noStrike" cap="none" spc="0" normalizeH="0" baseline="0" dirty="0">
                  <a:ln>
                    <a:noFill/>
                  </a:ln>
                  <a:solidFill>
                    <a:schemeClr val="accent1">
                      <a:lumMod val="50000"/>
                    </a:schemeClr>
                  </a:solidFill>
                  <a:effectLst/>
                  <a:uFillTx/>
                  <a:latin typeface="+mn-lt"/>
                  <a:ea typeface="+mn-ea"/>
                  <a:cs typeface="+mn-cs"/>
                  <a:sym typeface="Helvetica Neue"/>
                </a:rPr>
                <a:t>Basic</a:t>
              </a:r>
              <a:r>
                <a:rPr kumimoji="0" lang="en-GB" sz="8000" b="0" i="0" u="none" strike="noStrike" cap="none" spc="0" normalizeH="0" baseline="0" dirty="0">
                  <a:ln>
                    <a:noFill/>
                  </a:ln>
                  <a:solidFill>
                    <a:srgbClr val="5E5E5E"/>
                  </a:solidFill>
                  <a:effectLst/>
                  <a:uFillTx/>
                  <a:latin typeface="+mn-lt"/>
                  <a:ea typeface="+mn-ea"/>
                  <a:cs typeface="+mn-cs"/>
                  <a:sym typeface="Helvetica Neue"/>
                </a:rPr>
                <a:t> </a:t>
              </a:r>
              <a:r>
                <a:rPr kumimoji="0" lang="en-GB" sz="8000" b="0" i="0" u="none" strike="noStrike" cap="none" spc="0" normalizeH="0" baseline="0" dirty="0">
                  <a:ln>
                    <a:noFill/>
                  </a:ln>
                  <a:solidFill>
                    <a:schemeClr val="accent1">
                      <a:lumMod val="50000"/>
                    </a:schemeClr>
                  </a:solidFill>
                  <a:effectLst/>
                  <a:uFillTx/>
                  <a:latin typeface="+mn-lt"/>
                  <a:ea typeface="+mn-ea"/>
                  <a:cs typeface="+mn-cs"/>
                  <a:sym typeface="Helvetica Neue"/>
                </a:rPr>
                <a:t>Weather</a:t>
              </a:r>
            </a:p>
          </p:txBody>
        </p:sp>
        <p:pic>
          <p:nvPicPr>
            <p:cNvPr id="5" name="Picture 4" descr="A picture containing icon&#10;&#10;Description automatically generated">
              <a:extLst>
                <a:ext uri="{FF2B5EF4-FFF2-40B4-BE49-F238E27FC236}">
                  <a16:creationId xmlns:a16="http://schemas.microsoft.com/office/drawing/2014/main" id="{3B6C0211-C146-F24B-A582-1D4C029833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8394" y="494216"/>
              <a:ext cx="1010171" cy="1499473"/>
            </a:xfrm>
            <a:prstGeom prst="rect">
              <a:avLst/>
            </a:prstGeom>
          </p:spPr>
        </p:pic>
        <p:cxnSp>
          <p:nvCxnSpPr>
            <p:cNvPr id="6" name="Straight Connector 5">
              <a:extLst>
                <a:ext uri="{FF2B5EF4-FFF2-40B4-BE49-F238E27FC236}">
                  <a16:creationId xmlns:a16="http://schemas.microsoft.com/office/drawing/2014/main" id="{10891D9B-9A01-474B-B99A-CCCF69391B09}"/>
                </a:ext>
              </a:extLst>
            </p:cNvPr>
            <p:cNvCxnSpPr/>
            <p:nvPr/>
          </p:nvCxnSpPr>
          <p:spPr>
            <a:xfrm>
              <a:off x="1926235" y="1723869"/>
              <a:ext cx="8142158" cy="0"/>
            </a:xfrm>
            <a:prstGeom prst="line">
              <a:avLst/>
            </a:prstGeom>
            <a:noFill/>
            <a:ln w="50800" cap="flat">
              <a:solidFill>
                <a:schemeClr val="accent4">
                  <a:lumMod val="75000"/>
                </a:schemeClr>
              </a:solidFill>
              <a:prstDash val="solid"/>
              <a:miter lim="400000"/>
            </a:ln>
            <a:effectLst/>
            <a:sp3d/>
          </p:spPr>
          <p:style>
            <a:lnRef idx="0">
              <a:scrgbClr r="0" g="0" b="0"/>
            </a:lnRef>
            <a:fillRef idx="0">
              <a:scrgbClr r="0" g="0" b="0"/>
            </a:fillRef>
            <a:effectRef idx="0">
              <a:scrgbClr r="0" g="0" b="0"/>
            </a:effectRef>
            <a:fontRef idx="none"/>
          </p:style>
        </p:cxnSp>
      </p:grpSp>
      <p:sp>
        <p:nvSpPr>
          <p:cNvPr id="10" name="TextBox 9">
            <a:extLst>
              <a:ext uri="{FF2B5EF4-FFF2-40B4-BE49-F238E27FC236}">
                <a16:creationId xmlns:a16="http://schemas.microsoft.com/office/drawing/2014/main" id="{24139A7A-A8A1-CE4C-99AD-6F465A556010}"/>
              </a:ext>
            </a:extLst>
          </p:cNvPr>
          <p:cNvSpPr txBox="1"/>
          <p:nvPr/>
        </p:nvSpPr>
        <p:spPr>
          <a:xfrm>
            <a:off x="1926235" y="1797225"/>
            <a:ext cx="7487588"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1733930" rtl="0" fontAlgn="auto" latinLnBrk="0" hangingPunct="0">
              <a:lnSpc>
                <a:spcPct val="100000"/>
              </a:lnSpc>
              <a:spcBef>
                <a:spcPts val="0"/>
              </a:spcBef>
              <a:spcAft>
                <a:spcPts val="0"/>
              </a:spcAft>
              <a:buClrTx/>
              <a:buSzTx/>
              <a:buFontTx/>
              <a:buNone/>
              <a:tabLst/>
            </a:pPr>
            <a:r>
              <a:rPr kumimoji="0" lang="en-GB" sz="3200" b="0" i="0" u="none" strike="noStrike" cap="none" spc="0" normalizeH="0" baseline="0" dirty="0">
                <a:ln>
                  <a:noFill/>
                </a:ln>
                <a:solidFill>
                  <a:srgbClr val="5E5E5E"/>
                </a:solidFill>
                <a:effectLst/>
                <a:uFillTx/>
                <a:latin typeface="+mn-lt"/>
                <a:ea typeface="+mn-ea"/>
                <a:cs typeface="+mn-cs"/>
                <a:sym typeface="Helvetica Neue"/>
              </a:rPr>
              <a:t>Wind Strength and the Beaufort Scale</a:t>
            </a:r>
          </a:p>
        </p:txBody>
      </p:sp>
      <p:pic>
        <p:nvPicPr>
          <p:cNvPr id="3" name="Picture 2" descr="Table&#10;&#10;Description automatically generated">
            <a:extLst>
              <a:ext uri="{FF2B5EF4-FFF2-40B4-BE49-F238E27FC236}">
                <a16:creationId xmlns:a16="http://schemas.microsoft.com/office/drawing/2014/main" id="{C04807FB-D3CE-D641-B219-EC40248DA7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3855" y="2465615"/>
            <a:ext cx="5269044" cy="6925911"/>
          </a:xfrm>
          <a:prstGeom prst="rect">
            <a:avLst/>
          </a:prstGeom>
        </p:spPr>
      </p:pic>
      <p:sp>
        <p:nvSpPr>
          <p:cNvPr id="13" name="TextBox 12">
            <a:extLst>
              <a:ext uri="{FF2B5EF4-FFF2-40B4-BE49-F238E27FC236}">
                <a16:creationId xmlns:a16="http://schemas.microsoft.com/office/drawing/2014/main" id="{0849656E-7D99-4640-91EA-626814BCC634}"/>
              </a:ext>
            </a:extLst>
          </p:cNvPr>
          <p:cNvSpPr txBox="1"/>
          <p:nvPr/>
        </p:nvSpPr>
        <p:spPr>
          <a:xfrm>
            <a:off x="978939" y="3874745"/>
            <a:ext cx="4192667"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1733930" rtl="0" fontAlgn="auto" latinLnBrk="0" hangingPunct="0">
              <a:lnSpc>
                <a:spcPct val="100000"/>
              </a:lnSpc>
              <a:spcBef>
                <a:spcPts val="0"/>
              </a:spcBef>
              <a:spcAft>
                <a:spcPts val="0"/>
              </a:spcAft>
              <a:buClrTx/>
              <a:buSzTx/>
              <a:buFontTx/>
              <a:buNone/>
              <a:tabLst/>
            </a:pPr>
            <a:r>
              <a:rPr kumimoji="0" lang="en-GB" sz="1600" b="0" i="0" u="none" strike="noStrike" cap="none" spc="0" normalizeH="0" baseline="0" dirty="0">
                <a:ln>
                  <a:noFill/>
                </a:ln>
                <a:solidFill>
                  <a:srgbClr val="5E5E5E"/>
                </a:solidFill>
                <a:effectLst/>
                <a:uFillTx/>
                <a:latin typeface="+mn-lt"/>
                <a:ea typeface="+mn-ea"/>
                <a:cs typeface="+mn-cs"/>
                <a:sym typeface="Helvetica Neue"/>
              </a:rPr>
              <a:t>Wind strength is described in the Beaufort Scale.</a:t>
            </a:r>
          </a:p>
          <a:p>
            <a:pPr marL="0" marR="0" indent="0" algn="l" defTabSz="1733930" rtl="0" fontAlgn="auto" latinLnBrk="0" hangingPunct="0">
              <a:lnSpc>
                <a:spcPct val="100000"/>
              </a:lnSpc>
              <a:spcBef>
                <a:spcPts val="0"/>
              </a:spcBef>
              <a:spcAft>
                <a:spcPts val="0"/>
              </a:spcAft>
              <a:buClrTx/>
              <a:buSzTx/>
              <a:buFontTx/>
              <a:buNone/>
              <a:tabLst/>
            </a:pPr>
            <a:endParaRPr lang="en-GB" dirty="0"/>
          </a:p>
          <a:p>
            <a:pPr marL="0" marR="0" indent="0" algn="l" defTabSz="1733930" rtl="0" fontAlgn="auto" latinLnBrk="0" hangingPunct="0">
              <a:lnSpc>
                <a:spcPct val="100000"/>
              </a:lnSpc>
              <a:spcBef>
                <a:spcPts val="0"/>
              </a:spcBef>
              <a:spcAft>
                <a:spcPts val="0"/>
              </a:spcAft>
              <a:buClrTx/>
              <a:buSzTx/>
              <a:buFontTx/>
              <a:buNone/>
              <a:tabLst/>
            </a:pPr>
            <a:r>
              <a:rPr kumimoji="0" lang="en-GB" sz="1600" b="0" i="0" u="none" strike="noStrike" cap="none" spc="0" normalizeH="0" baseline="0" dirty="0">
                <a:ln>
                  <a:noFill/>
                </a:ln>
                <a:solidFill>
                  <a:srgbClr val="5E5E5E"/>
                </a:solidFill>
                <a:effectLst/>
                <a:uFillTx/>
                <a:latin typeface="+mn-lt"/>
                <a:ea typeface="+mn-ea"/>
                <a:cs typeface="+mn-cs"/>
                <a:sym typeface="Helvetica Neue"/>
              </a:rPr>
              <a:t>Learn to recognise the strength of the wind by what you see ashore and afloat</a:t>
            </a:r>
          </a:p>
        </p:txBody>
      </p:sp>
    </p:spTree>
    <p:extLst>
      <p:ext uri="{BB962C8B-B14F-4D97-AF65-F5344CB8AC3E}">
        <p14:creationId xmlns:p14="http://schemas.microsoft.com/office/powerpoint/2010/main" val="4162936572"/>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79</TotalTime>
  <Words>616</Words>
  <Application>Microsoft Macintosh PowerPoint</Application>
  <PresentationFormat>Custom</PresentationFormat>
  <Paragraphs>58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Helvetica Neue</vt:lpstr>
      <vt:lpstr>Helvetica Neue Medium</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chris Haskins</cp:lastModifiedBy>
  <cp:revision>10</cp:revision>
  <dcterms:modified xsi:type="dcterms:W3CDTF">2021-05-03T08:08:19Z</dcterms:modified>
</cp:coreProperties>
</file>